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1" r:id="rId3"/>
  </p:sldMasterIdLst>
  <p:sldIdLst>
    <p:sldId id="257" r:id="rId4"/>
    <p:sldId id="364" r:id="rId5"/>
    <p:sldId id="365" r:id="rId6"/>
    <p:sldId id="366" r:id="rId7"/>
    <p:sldId id="386" r:id="rId8"/>
    <p:sldId id="385" r:id="rId9"/>
    <p:sldId id="369" r:id="rId10"/>
    <p:sldId id="382" r:id="rId11"/>
    <p:sldId id="381" r:id="rId12"/>
    <p:sldId id="374" r:id="rId13"/>
    <p:sldId id="375" r:id="rId14"/>
    <p:sldId id="376" r:id="rId15"/>
    <p:sldId id="377" r:id="rId16"/>
    <p:sldId id="379" r:id="rId17"/>
    <p:sldId id="380" r:id="rId18"/>
    <p:sldId id="402" r:id="rId19"/>
    <p:sldId id="397" r:id="rId20"/>
    <p:sldId id="327" r:id="rId21"/>
    <p:sldId id="406" r:id="rId22"/>
    <p:sldId id="405" r:id="rId23"/>
    <p:sldId id="408" r:id="rId24"/>
    <p:sldId id="372" r:id="rId25"/>
    <p:sldId id="373" r:id="rId26"/>
    <p:sldId id="384" r:id="rId27"/>
    <p:sldId id="34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5FEE-508D-4340-8FC1-7CD56A5B49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D4D5B5-36B9-4AB0-89E9-3564DB4E3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3A380-8326-476B-8B5D-36DEEEE25969}"/>
              </a:ext>
            </a:extLst>
          </p:cNvPr>
          <p:cNvSpPr>
            <a:spLocks noGrp="1"/>
          </p:cNvSpPr>
          <p:nvPr>
            <p:ph type="dt" sz="half" idx="10"/>
          </p:nvPr>
        </p:nvSpPr>
        <p:spPr/>
        <p:txBody>
          <a:bodyPr/>
          <a:lstStyle/>
          <a:p>
            <a:fld id="{5125444C-89AB-4CA0-9FA6-4B6ACF22C163}" type="datetimeFigureOut">
              <a:rPr lang="en-US" smtClean="0"/>
              <a:t>10/30/2025</a:t>
            </a:fld>
            <a:endParaRPr lang="en-US"/>
          </a:p>
        </p:txBody>
      </p:sp>
      <p:sp>
        <p:nvSpPr>
          <p:cNvPr id="5" name="Footer Placeholder 4">
            <a:extLst>
              <a:ext uri="{FF2B5EF4-FFF2-40B4-BE49-F238E27FC236}">
                <a16:creationId xmlns:a16="http://schemas.microsoft.com/office/drawing/2014/main" id="{A51544E1-3881-4EF9-B51D-7DCE1AE51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411A0-66D4-46B8-8C53-C57BBBFA93F9}"/>
              </a:ext>
            </a:extLst>
          </p:cNvPr>
          <p:cNvSpPr>
            <a:spLocks noGrp="1"/>
          </p:cNvSpPr>
          <p:nvPr>
            <p:ph type="sldNum" sz="quarter" idx="12"/>
          </p:nvPr>
        </p:nvSpPr>
        <p:spPr/>
        <p:txBody>
          <a:bodyPr/>
          <a:lstStyle/>
          <a:p>
            <a:fld id="{427AA7D8-F092-4D0D-91BE-9443665D9E98}" type="slidenum">
              <a:rPr lang="en-US" smtClean="0"/>
              <a:t>‹#›</a:t>
            </a:fld>
            <a:endParaRPr lang="en-US"/>
          </a:p>
        </p:txBody>
      </p:sp>
    </p:spTree>
    <p:extLst>
      <p:ext uri="{BB962C8B-B14F-4D97-AF65-F5344CB8AC3E}">
        <p14:creationId xmlns:p14="http://schemas.microsoft.com/office/powerpoint/2010/main" val="3892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AA6B-025E-49BF-BCFF-31149491DA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4D889F-23FB-49F1-9CA3-BB5FA86B5F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5D9CB-93CE-4E63-95DE-40F74A8FAAE0}"/>
              </a:ext>
            </a:extLst>
          </p:cNvPr>
          <p:cNvSpPr>
            <a:spLocks noGrp="1"/>
          </p:cNvSpPr>
          <p:nvPr>
            <p:ph type="dt" sz="half" idx="10"/>
          </p:nvPr>
        </p:nvSpPr>
        <p:spPr/>
        <p:txBody>
          <a:bodyPr/>
          <a:lstStyle/>
          <a:p>
            <a:fld id="{5125444C-89AB-4CA0-9FA6-4B6ACF22C163}" type="datetimeFigureOut">
              <a:rPr lang="en-US" smtClean="0"/>
              <a:t>10/30/2025</a:t>
            </a:fld>
            <a:endParaRPr lang="en-US"/>
          </a:p>
        </p:txBody>
      </p:sp>
      <p:sp>
        <p:nvSpPr>
          <p:cNvPr id="5" name="Footer Placeholder 4">
            <a:extLst>
              <a:ext uri="{FF2B5EF4-FFF2-40B4-BE49-F238E27FC236}">
                <a16:creationId xmlns:a16="http://schemas.microsoft.com/office/drawing/2014/main" id="{6FD8D22F-FACC-44D0-B759-AFE816884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B7C50-C29E-45FC-8485-9E397262ADEA}"/>
              </a:ext>
            </a:extLst>
          </p:cNvPr>
          <p:cNvSpPr>
            <a:spLocks noGrp="1"/>
          </p:cNvSpPr>
          <p:nvPr>
            <p:ph type="sldNum" sz="quarter" idx="12"/>
          </p:nvPr>
        </p:nvSpPr>
        <p:spPr/>
        <p:txBody>
          <a:bodyPr/>
          <a:lstStyle/>
          <a:p>
            <a:fld id="{427AA7D8-F092-4D0D-91BE-9443665D9E98}" type="slidenum">
              <a:rPr lang="en-US" smtClean="0"/>
              <a:t>‹#›</a:t>
            </a:fld>
            <a:endParaRPr lang="en-US"/>
          </a:p>
        </p:txBody>
      </p:sp>
    </p:spTree>
    <p:extLst>
      <p:ext uri="{BB962C8B-B14F-4D97-AF65-F5344CB8AC3E}">
        <p14:creationId xmlns:p14="http://schemas.microsoft.com/office/powerpoint/2010/main" val="118293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245E0D-AFC2-4495-B05F-130AE0D3B0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D7B1AE-0336-45E7-99D5-F1CDF1B98B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CB5A5-4F29-48BC-9D6F-BAFC53FA2E3C}"/>
              </a:ext>
            </a:extLst>
          </p:cNvPr>
          <p:cNvSpPr>
            <a:spLocks noGrp="1"/>
          </p:cNvSpPr>
          <p:nvPr>
            <p:ph type="dt" sz="half" idx="10"/>
          </p:nvPr>
        </p:nvSpPr>
        <p:spPr/>
        <p:txBody>
          <a:bodyPr/>
          <a:lstStyle/>
          <a:p>
            <a:fld id="{5125444C-89AB-4CA0-9FA6-4B6ACF22C163}" type="datetimeFigureOut">
              <a:rPr lang="en-US" smtClean="0"/>
              <a:t>10/30/2025</a:t>
            </a:fld>
            <a:endParaRPr lang="en-US"/>
          </a:p>
        </p:txBody>
      </p:sp>
      <p:sp>
        <p:nvSpPr>
          <p:cNvPr id="5" name="Footer Placeholder 4">
            <a:extLst>
              <a:ext uri="{FF2B5EF4-FFF2-40B4-BE49-F238E27FC236}">
                <a16:creationId xmlns:a16="http://schemas.microsoft.com/office/drawing/2014/main" id="{7A48766B-891D-4974-AF71-3170EB407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F71B3-6E85-4433-BED8-B2B3A1A73383}"/>
              </a:ext>
            </a:extLst>
          </p:cNvPr>
          <p:cNvSpPr>
            <a:spLocks noGrp="1"/>
          </p:cNvSpPr>
          <p:nvPr>
            <p:ph type="sldNum" sz="quarter" idx="12"/>
          </p:nvPr>
        </p:nvSpPr>
        <p:spPr/>
        <p:txBody>
          <a:bodyPr/>
          <a:lstStyle/>
          <a:p>
            <a:fld id="{427AA7D8-F092-4D0D-91BE-9443665D9E98}" type="slidenum">
              <a:rPr lang="en-US" smtClean="0"/>
              <a:t>‹#›</a:t>
            </a:fld>
            <a:endParaRPr lang="en-US"/>
          </a:p>
        </p:txBody>
      </p:sp>
    </p:spTree>
    <p:extLst>
      <p:ext uri="{BB962C8B-B14F-4D97-AF65-F5344CB8AC3E}">
        <p14:creationId xmlns:p14="http://schemas.microsoft.com/office/powerpoint/2010/main" val="68605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88431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066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333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1B43571-EB74-4DFB-9BB9-B977D516C2FA}"/>
              </a:ext>
            </a:extLst>
          </p:cNvPr>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BDB5FB7B-6C25-4DDB-8392-8EB212AF513F}"/>
              </a:ext>
            </a:extLst>
          </p:cNvPr>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42C50E7C-EB32-4D95-B8F1-8BE10A073106}"/>
              </a:ext>
            </a:extLst>
          </p:cNvPr>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82729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DDBFA302-365D-4257-9D0E-2277073B145D}"/>
              </a:ext>
            </a:extLst>
          </p:cNvPr>
          <p:cNvSpPr>
            <a:spLocks noGrp="1"/>
          </p:cNvSpPr>
          <p:nvPr>
            <p:ph type="pic" idx="18"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24297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862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FAA807E4-56C6-402E-848D-BB4C3322FB60}"/>
              </a:ext>
            </a:extLst>
          </p:cNvPr>
          <p:cNvSpPr>
            <a:spLocks noGrp="1"/>
          </p:cNvSpPr>
          <p:nvPr>
            <p:ph type="pic" sz="quarter" idx="10" hasCustomPrompt="1"/>
          </p:nvPr>
        </p:nvSpPr>
        <p:spPr>
          <a:xfrm>
            <a:off x="731520" y="2345890"/>
            <a:ext cx="6992983" cy="2376264"/>
          </a:xfrm>
          <a:prstGeom prst="rect">
            <a:avLst/>
          </a:prstGeom>
          <a:solidFill>
            <a:schemeClr val="bg1">
              <a:lumMod val="95000"/>
            </a:schemeClr>
          </a:solidFill>
          <a:ln w="25400">
            <a:noFill/>
          </a:ln>
          <a:effectLst/>
        </p:spPr>
        <p:txBody>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 name="직사각형 2">
            <a:extLst>
              <a:ext uri="{FF2B5EF4-FFF2-40B4-BE49-F238E27FC236}">
                <a16:creationId xmlns:a16="http://schemas.microsoft.com/office/drawing/2014/main" id="{DA0F4677-9B15-4116-A37F-EA517F96B608}"/>
              </a:ext>
            </a:extLst>
          </p:cNvPr>
          <p:cNvSpPr/>
          <p:nvPr userDrawn="1"/>
        </p:nvSpPr>
        <p:spPr>
          <a:xfrm>
            <a:off x="7724503" y="2345890"/>
            <a:ext cx="3735976" cy="2376000"/>
          </a:xfrm>
          <a:prstGeom prst="rect">
            <a:avLst/>
          </a:prstGeom>
          <a:solidFill>
            <a:schemeClr val="accent1">
              <a:alpha val="89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lumMod val="75000"/>
                  <a:lumOff val="25000"/>
                </a:schemeClr>
              </a:solidFill>
            </a:endParaRPr>
          </a:p>
        </p:txBody>
      </p:sp>
      <p:sp>
        <p:nvSpPr>
          <p:cNvPr id="4" name="Text Placeholder 9">
            <a:extLst>
              <a:ext uri="{FF2B5EF4-FFF2-40B4-BE49-F238E27FC236}">
                <a16:creationId xmlns:a16="http://schemas.microsoft.com/office/drawing/2014/main" id="{57B23F21-9999-4814-9DE0-1C1D035FAF35}"/>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5902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207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526A-247B-4F35-A9ED-165AD39E4F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055D3-6110-495B-9B84-0FA9CBF286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B3652-1096-40BF-AE8C-139FFB59ED43}"/>
              </a:ext>
            </a:extLst>
          </p:cNvPr>
          <p:cNvSpPr>
            <a:spLocks noGrp="1"/>
          </p:cNvSpPr>
          <p:nvPr>
            <p:ph type="dt" sz="half" idx="10"/>
          </p:nvPr>
        </p:nvSpPr>
        <p:spPr/>
        <p:txBody>
          <a:bodyPr/>
          <a:lstStyle/>
          <a:p>
            <a:fld id="{5125444C-89AB-4CA0-9FA6-4B6ACF22C163}" type="datetimeFigureOut">
              <a:rPr lang="en-US" smtClean="0"/>
              <a:t>10/30/2025</a:t>
            </a:fld>
            <a:endParaRPr lang="en-US"/>
          </a:p>
        </p:txBody>
      </p:sp>
      <p:sp>
        <p:nvSpPr>
          <p:cNvPr id="5" name="Footer Placeholder 4">
            <a:extLst>
              <a:ext uri="{FF2B5EF4-FFF2-40B4-BE49-F238E27FC236}">
                <a16:creationId xmlns:a16="http://schemas.microsoft.com/office/drawing/2014/main" id="{D82CEDBD-0851-4252-9D13-0951C0A82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2CC3F-511B-47CB-9BA8-2FBF236FE7A7}"/>
              </a:ext>
            </a:extLst>
          </p:cNvPr>
          <p:cNvSpPr>
            <a:spLocks noGrp="1"/>
          </p:cNvSpPr>
          <p:nvPr>
            <p:ph type="sldNum" sz="quarter" idx="12"/>
          </p:nvPr>
        </p:nvSpPr>
        <p:spPr/>
        <p:txBody>
          <a:bodyPr/>
          <a:lstStyle/>
          <a:p>
            <a:fld id="{427AA7D8-F092-4D0D-91BE-9443665D9E98}" type="slidenum">
              <a:rPr lang="en-US" smtClean="0"/>
              <a:t>‹#›</a:t>
            </a:fld>
            <a:endParaRPr lang="en-US"/>
          </a:p>
        </p:txBody>
      </p:sp>
    </p:spTree>
    <p:extLst>
      <p:ext uri="{BB962C8B-B14F-4D97-AF65-F5344CB8AC3E}">
        <p14:creationId xmlns:p14="http://schemas.microsoft.com/office/powerpoint/2010/main" val="1281792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Rectangle 68">
            <a:extLst>
              <a:ext uri="{FF2B5EF4-FFF2-40B4-BE49-F238E27FC236}">
                <a16:creationId xmlns:a16="http://schemas.microsoft.com/office/drawing/2014/main" id="{A9D41CEA-9BD6-4D8A-9BBE-A419E3F8944A}"/>
              </a:ext>
            </a:extLst>
          </p:cNvPr>
          <p:cNvSpPr/>
          <p:nvPr userDrawn="1"/>
        </p:nvSpPr>
        <p:spPr>
          <a:xfrm>
            <a:off x="6096000" y="837246"/>
            <a:ext cx="6096000" cy="25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61">
            <a:extLst>
              <a:ext uri="{FF2B5EF4-FFF2-40B4-BE49-F238E27FC236}">
                <a16:creationId xmlns:a16="http://schemas.microsoft.com/office/drawing/2014/main" id="{C55784C2-A625-4992-85BC-279ED49F5E54}"/>
              </a:ext>
            </a:extLst>
          </p:cNvPr>
          <p:cNvGrpSpPr/>
          <p:nvPr userDrawn="1"/>
        </p:nvGrpSpPr>
        <p:grpSpPr>
          <a:xfrm>
            <a:off x="1058291" y="3689597"/>
            <a:ext cx="2892793" cy="3168403"/>
            <a:chOff x="1058291" y="3689597"/>
            <a:chExt cx="2892793" cy="3168403"/>
          </a:xfrm>
        </p:grpSpPr>
        <p:sp>
          <p:nvSpPr>
            <p:cNvPr id="6" name="Freeform: Shape 53">
              <a:extLst>
                <a:ext uri="{FF2B5EF4-FFF2-40B4-BE49-F238E27FC236}">
                  <a16:creationId xmlns:a16="http://schemas.microsoft.com/office/drawing/2014/main" id="{13077F57-5725-450D-B772-BCD9A94C02A3}"/>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7" name="Freeform: Shape 54">
              <a:extLst>
                <a:ext uri="{FF2B5EF4-FFF2-40B4-BE49-F238E27FC236}">
                  <a16:creationId xmlns:a16="http://schemas.microsoft.com/office/drawing/2014/main" id="{0194C56D-0A74-4F25-BE44-939F18CA133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8" name="Graphic 2">
              <a:extLst>
                <a:ext uri="{FF2B5EF4-FFF2-40B4-BE49-F238E27FC236}">
                  <a16:creationId xmlns:a16="http://schemas.microsoft.com/office/drawing/2014/main" id="{4E3F047C-1D8A-462E-93CB-7E62D82ADD9E}"/>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68A1BEE2-731F-4E06-8AE6-9774771FDABE}"/>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EDDCD7F6-B6F3-4503-B930-8229A9CB403F}"/>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33F453F5-45C4-4CA9-BA46-64D6BC0CE6FD}"/>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0FFB74C1-B1C0-43D3-8844-E198E8331C96}"/>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561C812A-62A1-47A9-955D-CC8D5F1FFABF}"/>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14" name="Graphic 2">
              <a:extLst>
                <a:ext uri="{FF2B5EF4-FFF2-40B4-BE49-F238E27FC236}">
                  <a16:creationId xmlns:a16="http://schemas.microsoft.com/office/drawing/2014/main" id="{52A5E994-BDA9-46CA-8D64-0ED4FBE664E3}"/>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15" name="Graphic 2">
              <a:extLst>
                <a:ext uri="{FF2B5EF4-FFF2-40B4-BE49-F238E27FC236}">
                  <a16:creationId xmlns:a16="http://schemas.microsoft.com/office/drawing/2014/main" id="{DC342C15-8643-4ADB-AF3A-E634DF95EA7D}"/>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6BFAA6ED-F1A4-49E9-9012-B56FDE93768E}"/>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17" name="Oval 32">
              <a:extLst>
                <a:ext uri="{FF2B5EF4-FFF2-40B4-BE49-F238E27FC236}">
                  <a16:creationId xmlns:a16="http://schemas.microsoft.com/office/drawing/2014/main" id="{E9F64D36-24F5-4419-994A-1690ADF48287}"/>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3">
              <a:extLst>
                <a:ext uri="{FF2B5EF4-FFF2-40B4-BE49-F238E27FC236}">
                  <a16:creationId xmlns:a16="http://schemas.microsoft.com/office/drawing/2014/main" id="{A45C3D91-9FBD-4568-865E-9ACDEC8236DA}"/>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9" name="Oval 34">
              <a:extLst>
                <a:ext uri="{FF2B5EF4-FFF2-40B4-BE49-F238E27FC236}">
                  <a16:creationId xmlns:a16="http://schemas.microsoft.com/office/drawing/2014/main" id="{7BF8D94C-8FB1-4928-A96F-404CFE1E0694}"/>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0" name="Oval 35">
              <a:extLst>
                <a:ext uri="{FF2B5EF4-FFF2-40B4-BE49-F238E27FC236}">
                  <a16:creationId xmlns:a16="http://schemas.microsoft.com/office/drawing/2014/main" id="{559B0B8A-3610-44DE-9002-193CFBFDBFFB}"/>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1" name="Graphic 2">
              <a:extLst>
                <a:ext uri="{FF2B5EF4-FFF2-40B4-BE49-F238E27FC236}">
                  <a16:creationId xmlns:a16="http://schemas.microsoft.com/office/drawing/2014/main" id="{D8D01082-2C6E-43A7-A82A-B29AF7C2C329}"/>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grpSp>
        <p:nvGrpSpPr>
          <p:cNvPr id="22" name="Group 60">
            <a:extLst>
              <a:ext uri="{FF2B5EF4-FFF2-40B4-BE49-F238E27FC236}">
                <a16:creationId xmlns:a16="http://schemas.microsoft.com/office/drawing/2014/main" id="{3CB92BF0-1182-4A3F-B65E-7DDE5C646618}"/>
              </a:ext>
            </a:extLst>
          </p:cNvPr>
          <p:cNvGrpSpPr/>
          <p:nvPr userDrawn="1"/>
        </p:nvGrpSpPr>
        <p:grpSpPr>
          <a:xfrm>
            <a:off x="8332411" y="0"/>
            <a:ext cx="2885112" cy="2622090"/>
            <a:chOff x="833153" y="6858000"/>
            <a:chExt cx="2885112" cy="2622090"/>
          </a:xfrm>
        </p:grpSpPr>
        <p:sp>
          <p:nvSpPr>
            <p:cNvPr id="23" name="Freeform: Shape 57">
              <a:extLst>
                <a:ext uri="{FF2B5EF4-FFF2-40B4-BE49-F238E27FC236}">
                  <a16:creationId xmlns:a16="http://schemas.microsoft.com/office/drawing/2014/main" id="{F1F7CCD7-6766-4478-B7D5-6483CFE1BBB1}"/>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24" name="Freeform: Shape 58">
              <a:extLst>
                <a:ext uri="{FF2B5EF4-FFF2-40B4-BE49-F238E27FC236}">
                  <a16:creationId xmlns:a16="http://schemas.microsoft.com/office/drawing/2014/main" id="{93907175-EA85-49EF-9579-0F7B0E576DBF}"/>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a:p>
          </p:txBody>
        </p:sp>
      </p:grpSp>
      <p:sp>
        <p:nvSpPr>
          <p:cNvPr id="25" name="Freeform: Shape 66">
            <a:extLst>
              <a:ext uri="{FF2B5EF4-FFF2-40B4-BE49-F238E27FC236}">
                <a16:creationId xmlns:a16="http://schemas.microsoft.com/office/drawing/2014/main" id="{62A3DC99-B5AB-4925-B3A0-7440E18AC356}"/>
              </a:ext>
            </a:extLst>
          </p:cNvPr>
          <p:cNvSpPr>
            <a:spLocks noGrp="1"/>
          </p:cNvSpPr>
          <p:nvPr>
            <p:ph type="pic" sz="quarter" idx="15" hasCustomPrompt="1"/>
          </p:nvPr>
        </p:nvSpPr>
        <p:spPr>
          <a:xfrm>
            <a:off x="8438563" y="1"/>
            <a:ext cx="2672808" cy="2493421"/>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Freeform: Shape 67">
            <a:extLst>
              <a:ext uri="{FF2B5EF4-FFF2-40B4-BE49-F238E27FC236}">
                <a16:creationId xmlns:a16="http://schemas.microsoft.com/office/drawing/2014/main" id="{9B856AEE-ADC7-4DEB-9041-B378F5649335}"/>
              </a:ext>
            </a:extLst>
          </p:cNvPr>
          <p:cNvSpPr>
            <a:spLocks noGrp="1"/>
          </p:cNvSpPr>
          <p:nvPr>
            <p:ph type="pic" sz="quarter" idx="14" hasCustomPrompt="1"/>
          </p:nvPr>
        </p:nvSpPr>
        <p:spPr>
          <a:xfrm>
            <a:off x="1168921" y="3818265"/>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00711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421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9A5893F2-A884-4E0F-A9DE-65AB9DBEC9F9}"/>
              </a:ext>
            </a:extLst>
          </p:cNvPr>
          <p:cNvSpPr>
            <a:spLocks noGrp="1"/>
          </p:cNvSpPr>
          <p:nvPr>
            <p:ph type="pic" idx="18" hasCustomPrompt="1"/>
          </p:nvPr>
        </p:nvSpPr>
        <p:spPr>
          <a:xfrm>
            <a:off x="3439889" y="1"/>
            <a:ext cx="2520000" cy="47251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D3E3E594-245D-49BF-A849-93434AD94294}"/>
              </a:ext>
            </a:extLst>
          </p:cNvPr>
          <p:cNvSpPr>
            <a:spLocks noGrp="1"/>
          </p:cNvSpPr>
          <p:nvPr>
            <p:ph type="pic" idx="19" hasCustomPrompt="1"/>
          </p:nvPr>
        </p:nvSpPr>
        <p:spPr>
          <a:xfrm>
            <a:off x="6235774" y="692696"/>
            <a:ext cx="2520000" cy="616530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72080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901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87E22463-5978-48DC-BCAC-3E2F51E45250}"/>
              </a:ext>
            </a:extLst>
          </p:cNvPr>
          <p:cNvSpPr/>
          <p:nvPr userDrawn="1"/>
        </p:nvSpPr>
        <p:spPr>
          <a:xfrm>
            <a:off x="0" y="863125"/>
            <a:ext cx="6546079" cy="513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7FC461A0-970C-4DEF-9409-12FF5610A666}"/>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7961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811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3727ADF3-242D-4FD7-A02C-43B21E3CAC42}"/>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39902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233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339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015234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94D1-A062-4DB3-BA50-97CB4082D3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BB6C47-85EE-444B-89C6-038615DBCA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B6C8F8-E15D-4FC1-AEDD-7ED9A6931DF5}"/>
              </a:ext>
            </a:extLst>
          </p:cNvPr>
          <p:cNvSpPr>
            <a:spLocks noGrp="1"/>
          </p:cNvSpPr>
          <p:nvPr>
            <p:ph type="dt" sz="half" idx="10"/>
          </p:nvPr>
        </p:nvSpPr>
        <p:spPr/>
        <p:txBody>
          <a:bodyPr/>
          <a:lstStyle/>
          <a:p>
            <a:fld id="{5125444C-89AB-4CA0-9FA6-4B6ACF22C163}" type="datetimeFigureOut">
              <a:rPr lang="en-US" smtClean="0"/>
              <a:t>10/30/2025</a:t>
            </a:fld>
            <a:endParaRPr lang="en-US"/>
          </a:p>
        </p:txBody>
      </p:sp>
      <p:sp>
        <p:nvSpPr>
          <p:cNvPr id="5" name="Footer Placeholder 4">
            <a:extLst>
              <a:ext uri="{FF2B5EF4-FFF2-40B4-BE49-F238E27FC236}">
                <a16:creationId xmlns:a16="http://schemas.microsoft.com/office/drawing/2014/main" id="{2668798A-862D-4279-A26A-E58135486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DBC7B-D804-4A09-AA02-32D6D119BCC2}"/>
              </a:ext>
            </a:extLst>
          </p:cNvPr>
          <p:cNvSpPr>
            <a:spLocks noGrp="1"/>
          </p:cNvSpPr>
          <p:nvPr>
            <p:ph type="sldNum" sz="quarter" idx="12"/>
          </p:nvPr>
        </p:nvSpPr>
        <p:spPr/>
        <p:txBody>
          <a:bodyPr/>
          <a:lstStyle/>
          <a:p>
            <a:fld id="{427AA7D8-F092-4D0D-91BE-9443665D9E98}" type="slidenum">
              <a:rPr lang="en-US" smtClean="0"/>
              <a:t>‹#›</a:t>
            </a:fld>
            <a:endParaRPr lang="en-US"/>
          </a:p>
        </p:txBody>
      </p:sp>
    </p:spTree>
    <p:extLst>
      <p:ext uri="{BB962C8B-B14F-4D97-AF65-F5344CB8AC3E}">
        <p14:creationId xmlns:p14="http://schemas.microsoft.com/office/powerpoint/2010/main" val="1944711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84114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DEF5C-780A-4174-93A7-1965736F7961}"/>
              </a:ext>
            </a:extLst>
          </p:cNvPr>
          <p:cNvSpPr>
            <a:spLocks noGrp="1"/>
          </p:cNvSpPr>
          <p:nvPr>
            <p:ph type="dt" sz="half" idx="10"/>
          </p:nvPr>
        </p:nvSpPr>
        <p:spPr/>
        <p:txBody>
          <a:bodyPr/>
          <a:lstStyle/>
          <a:p>
            <a:fld id="{C380AD98-9312-4C99-816E-DC2F67124AF4}" type="datetimeFigureOut">
              <a:rPr lang="en-US" smtClean="0"/>
              <a:t>10/30/2025</a:t>
            </a:fld>
            <a:endParaRPr lang="en-US"/>
          </a:p>
        </p:txBody>
      </p:sp>
      <p:sp>
        <p:nvSpPr>
          <p:cNvPr id="3" name="Footer Placeholder 2">
            <a:extLst>
              <a:ext uri="{FF2B5EF4-FFF2-40B4-BE49-F238E27FC236}">
                <a16:creationId xmlns:a16="http://schemas.microsoft.com/office/drawing/2014/main" id="{7F1A9AA9-C256-466A-93C2-ED4E490795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B1E5CD-E3D0-4C55-B91E-9CF29FFDB668}"/>
              </a:ext>
            </a:extLst>
          </p:cNvPr>
          <p:cNvSpPr>
            <a:spLocks noGrp="1"/>
          </p:cNvSpPr>
          <p:nvPr>
            <p:ph type="sldNum" sz="quarter" idx="12"/>
          </p:nvPr>
        </p:nvSpPr>
        <p:spPr/>
        <p:txBody>
          <a:bodyPr/>
          <a:lstStyle/>
          <a:p>
            <a:fld id="{49866F78-36D7-4666-A692-AAF223DD9D63}" type="slidenum">
              <a:rPr lang="en-US" smtClean="0"/>
              <a:t>‹#›</a:t>
            </a:fld>
            <a:endParaRPr lang="en-US"/>
          </a:p>
        </p:txBody>
      </p:sp>
    </p:spTree>
    <p:extLst>
      <p:ext uri="{BB962C8B-B14F-4D97-AF65-F5344CB8AC3E}">
        <p14:creationId xmlns:p14="http://schemas.microsoft.com/office/powerpoint/2010/main" val="257502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6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676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02B7-F694-4D3E-A3DB-6A7F44ABFF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2E08C-6153-4820-80B0-A3EC364701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90AE96-BE8A-4811-B4D9-7166DF6021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2CEEB-B756-4DA5-AC81-18673D177C50}"/>
              </a:ext>
            </a:extLst>
          </p:cNvPr>
          <p:cNvSpPr>
            <a:spLocks noGrp="1"/>
          </p:cNvSpPr>
          <p:nvPr>
            <p:ph type="dt" sz="half" idx="10"/>
          </p:nvPr>
        </p:nvSpPr>
        <p:spPr/>
        <p:txBody>
          <a:bodyPr/>
          <a:lstStyle/>
          <a:p>
            <a:fld id="{5125444C-89AB-4CA0-9FA6-4B6ACF22C163}" type="datetimeFigureOut">
              <a:rPr lang="en-US" smtClean="0"/>
              <a:t>10/30/2025</a:t>
            </a:fld>
            <a:endParaRPr lang="en-US"/>
          </a:p>
        </p:txBody>
      </p:sp>
      <p:sp>
        <p:nvSpPr>
          <p:cNvPr id="6" name="Footer Placeholder 5">
            <a:extLst>
              <a:ext uri="{FF2B5EF4-FFF2-40B4-BE49-F238E27FC236}">
                <a16:creationId xmlns:a16="http://schemas.microsoft.com/office/drawing/2014/main" id="{D44424E5-F3A8-4772-8B41-BE7309BCCD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F2F3A-9CD4-44CC-9E52-A4E6A5B85516}"/>
              </a:ext>
            </a:extLst>
          </p:cNvPr>
          <p:cNvSpPr>
            <a:spLocks noGrp="1"/>
          </p:cNvSpPr>
          <p:nvPr>
            <p:ph type="sldNum" sz="quarter" idx="12"/>
          </p:nvPr>
        </p:nvSpPr>
        <p:spPr/>
        <p:txBody>
          <a:bodyPr/>
          <a:lstStyle/>
          <a:p>
            <a:fld id="{427AA7D8-F092-4D0D-91BE-9443665D9E98}" type="slidenum">
              <a:rPr lang="en-US" smtClean="0"/>
              <a:t>‹#›</a:t>
            </a:fld>
            <a:endParaRPr lang="en-US"/>
          </a:p>
        </p:txBody>
      </p:sp>
    </p:spTree>
    <p:extLst>
      <p:ext uri="{BB962C8B-B14F-4D97-AF65-F5344CB8AC3E}">
        <p14:creationId xmlns:p14="http://schemas.microsoft.com/office/powerpoint/2010/main" val="94755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B4D0-4C41-45B5-8F53-339CD2FDB9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68936-B81F-4D49-98A6-2D2B118190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91A122-2219-4EDB-AC88-5F8774DF5F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6C9182-936B-48D6-8D5A-A062DD96EB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7635A7-D7EB-4E97-B903-BFF72F1F47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7739C-3FB5-49D6-8230-111A4D84217F}"/>
              </a:ext>
            </a:extLst>
          </p:cNvPr>
          <p:cNvSpPr>
            <a:spLocks noGrp="1"/>
          </p:cNvSpPr>
          <p:nvPr>
            <p:ph type="dt" sz="half" idx="10"/>
          </p:nvPr>
        </p:nvSpPr>
        <p:spPr/>
        <p:txBody>
          <a:bodyPr/>
          <a:lstStyle/>
          <a:p>
            <a:fld id="{5125444C-89AB-4CA0-9FA6-4B6ACF22C163}" type="datetimeFigureOut">
              <a:rPr lang="en-US" smtClean="0"/>
              <a:t>10/30/2025</a:t>
            </a:fld>
            <a:endParaRPr lang="en-US"/>
          </a:p>
        </p:txBody>
      </p:sp>
      <p:sp>
        <p:nvSpPr>
          <p:cNvPr id="8" name="Footer Placeholder 7">
            <a:extLst>
              <a:ext uri="{FF2B5EF4-FFF2-40B4-BE49-F238E27FC236}">
                <a16:creationId xmlns:a16="http://schemas.microsoft.com/office/drawing/2014/main" id="{96FFC6D6-029F-4385-AA04-1F24871FF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69AEED-C8D4-45B8-85EC-F710EC1A4183}"/>
              </a:ext>
            </a:extLst>
          </p:cNvPr>
          <p:cNvSpPr>
            <a:spLocks noGrp="1"/>
          </p:cNvSpPr>
          <p:nvPr>
            <p:ph type="sldNum" sz="quarter" idx="12"/>
          </p:nvPr>
        </p:nvSpPr>
        <p:spPr/>
        <p:txBody>
          <a:bodyPr/>
          <a:lstStyle/>
          <a:p>
            <a:fld id="{427AA7D8-F092-4D0D-91BE-9443665D9E98}" type="slidenum">
              <a:rPr lang="en-US" smtClean="0"/>
              <a:t>‹#›</a:t>
            </a:fld>
            <a:endParaRPr lang="en-US"/>
          </a:p>
        </p:txBody>
      </p:sp>
    </p:spTree>
    <p:extLst>
      <p:ext uri="{BB962C8B-B14F-4D97-AF65-F5344CB8AC3E}">
        <p14:creationId xmlns:p14="http://schemas.microsoft.com/office/powerpoint/2010/main" val="268747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E0FD-1C8E-4A91-9E71-C1407B76D2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7205E5-9A6F-4726-9F50-0041542252E6}"/>
              </a:ext>
            </a:extLst>
          </p:cNvPr>
          <p:cNvSpPr>
            <a:spLocks noGrp="1"/>
          </p:cNvSpPr>
          <p:nvPr>
            <p:ph type="dt" sz="half" idx="10"/>
          </p:nvPr>
        </p:nvSpPr>
        <p:spPr/>
        <p:txBody>
          <a:bodyPr/>
          <a:lstStyle/>
          <a:p>
            <a:fld id="{5125444C-89AB-4CA0-9FA6-4B6ACF22C163}" type="datetimeFigureOut">
              <a:rPr lang="en-US" smtClean="0"/>
              <a:t>10/30/2025</a:t>
            </a:fld>
            <a:endParaRPr lang="en-US"/>
          </a:p>
        </p:txBody>
      </p:sp>
      <p:sp>
        <p:nvSpPr>
          <p:cNvPr id="4" name="Footer Placeholder 3">
            <a:extLst>
              <a:ext uri="{FF2B5EF4-FFF2-40B4-BE49-F238E27FC236}">
                <a16:creationId xmlns:a16="http://schemas.microsoft.com/office/drawing/2014/main" id="{F0062F2E-F048-441F-B618-89618A9622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994DD2-D8A7-44AE-9F12-EC8F8C539A70}"/>
              </a:ext>
            </a:extLst>
          </p:cNvPr>
          <p:cNvSpPr>
            <a:spLocks noGrp="1"/>
          </p:cNvSpPr>
          <p:nvPr>
            <p:ph type="sldNum" sz="quarter" idx="12"/>
          </p:nvPr>
        </p:nvSpPr>
        <p:spPr/>
        <p:txBody>
          <a:bodyPr/>
          <a:lstStyle/>
          <a:p>
            <a:fld id="{427AA7D8-F092-4D0D-91BE-9443665D9E98}" type="slidenum">
              <a:rPr lang="en-US" smtClean="0"/>
              <a:t>‹#›</a:t>
            </a:fld>
            <a:endParaRPr lang="en-US"/>
          </a:p>
        </p:txBody>
      </p:sp>
    </p:spTree>
    <p:extLst>
      <p:ext uri="{BB962C8B-B14F-4D97-AF65-F5344CB8AC3E}">
        <p14:creationId xmlns:p14="http://schemas.microsoft.com/office/powerpoint/2010/main" val="44694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B8F52-0166-4118-B0BF-16061B61E8D5}"/>
              </a:ext>
            </a:extLst>
          </p:cNvPr>
          <p:cNvSpPr>
            <a:spLocks noGrp="1"/>
          </p:cNvSpPr>
          <p:nvPr>
            <p:ph type="dt" sz="half" idx="10"/>
          </p:nvPr>
        </p:nvSpPr>
        <p:spPr/>
        <p:txBody>
          <a:bodyPr/>
          <a:lstStyle/>
          <a:p>
            <a:fld id="{5125444C-89AB-4CA0-9FA6-4B6ACF22C163}" type="datetimeFigureOut">
              <a:rPr lang="en-US" smtClean="0"/>
              <a:t>10/30/2025</a:t>
            </a:fld>
            <a:endParaRPr lang="en-US"/>
          </a:p>
        </p:txBody>
      </p:sp>
      <p:sp>
        <p:nvSpPr>
          <p:cNvPr id="3" name="Footer Placeholder 2">
            <a:extLst>
              <a:ext uri="{FF2B5EF4-FFF2-40B4-BE49-F238E27FC236}">
                <a16:creationId xmlns:a16="http://schemas.microsoft.com/office/drawing/2014/main" id="{4498E4D9-68D5-4DEE-8C35-568226890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B0E167-2DCF-41BB-9564-21EF6928DD15}"/>
              </a:ext>
            </a:extLst>
          </p:cNvPr>
          <p:cNvSpPr>
            <a:spLocks noGrp="1"/>
          </p:cNvSpPr>
          <p:nvPr>
            <p:ph type="sldNum" sz="quarter" idx="12"/>
          </p:nvPr>
        </p:nvSpPr>
        <p:spPr/>
        <p:txBody>
          <a:bodyPr/>
          <a:lstStyle/>
          <a:p>
            <a:fld id="{427AA7D8-F092-4D0D-91BE-9443665D9E98}" type="slidenum">
              <a:rPr lang="en-US" smtClean="0"/>
              <a:t>‹#›</a:t>
            </a:fld>
            <a:endParaRPr lang="en-US"/>
          </a:p>
        </p:txBody>
      </p:sp>
    </p:spTree>
    <p:extLst>
      <p:ext uri="{BB962C8B-B14F-4D97-AF65-F5344CB8AC3E}">
        <p14:creationId xmlns:p14="http://schemas.microsoft.com/office/powerpoint/2010/main" val="306483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8A2F-84FB-4993-AE59-27F4DCC252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5D7EFE-4053-4CFE-8DF3-0D9BF5DA8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007329-8BC1-49A7-925B-507A54FF0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D141A2-4C35-456C-AE95-90777B5E856B}"/>
              </a:ext>
            </a:extLst>
          </p:cNvPr>
          <p:cNvSpPr>
            <a:spLocks noGrp="1"/>
          </p:cNvSpPr>
          <p:nvPr>
            <p:ph type="dt" sz="half" idx="10"/>
          </p:nvPr>
        </p:nvSpPr>
        <p:spPr/>
        <p:txBody>
          <a:bodyPr/>
          <a:lstStyle/>
          <a:p>
            <a:fld id="{5125444C-89AB-4CA0-9FA6-4B6ACF22C163}" type="datetimeFigureOut">
              <a:rPr lang="en-US" smtClean="0"/>
              <a:t>10/30/2025</a:t>
            </a:fld>
            <a:endParaRPr lang="en-US"/>
          </a:p>
        </p:txBody>
      </p:sp>
      <p:sp>
        <p:nvSpPr>
          <p:cNvPr id="6" name="Footer Placeholder 5">
            <a:extLst>
              <a:ext uri="{FF2B5EF4-FFF2-40B4-BE49-F238E27FC236}">
                <a16:creationId xmlns:a16="http://schemas.microsoft.com/office/drawing/2014/main" id="{6A5DCE9F-1122-4A76-B963-97AF85839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1CDB7-2418-4B0F-88A4-3ED59AD24EE7}"/>
              </a:ext>
            </a:extLst>
          </p:cNvPr>
          <p:cNvSpPr>
            <a:spLocks noGrp="1"/>
          </p:cNvSpPr>
          <p:nvPr>
            <p:ph type="sldNum" sz="quarter" idx="12"/>
          </p:nvPr>
        </p:nvSpPr>
        <p:spPr/>
        <p:txBody>
          <a:bodyPr/>
          <a:lstStyle/>
          <a:p>
            <a:fld id="{427AA7D8-F092-4D0D-91BE-9443665D9E98}" type="slidenum">
              <a:rPr lang="en-US" smtClean="0"/>
              <a:t>‹#›</a:t>
            </a:fld>
            <a:endParaRPr lang="en-US"/>
          </a:p>
        </p:txBody>
      </p:sp>
    </p:spTree>
    <p:extLst>
      <p:ext uri="{BB962C8B-B14F-4D97-AF65-F5344CB8AC3E}">
        <p14:creationId xmlns:p14="http://schemas.microsoft.com/office/powerpoint/2010/main" val="291402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6F1C-DFA4-4842-BD4B-770363B4C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2CED18-622C-495E-A53E-F1D20E40B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77B000-A45E-46EC-90CD-1A22AB0893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31E5D2-19E1-48FA-816D-D1DBED037FFB}"/>
              </a:ext>
            </a:extLst>
          </p:cNvPr>
          <p:cNvSpPr>
            <a:spLocks noGrp="1"/>
          </p:cNvSpPr>
          <p:nvPr>
            <p:ph type="dt" sz="half" idx="10"/>
          </p:nvPr>
        </p:nvSpPr>
        <p:spPr/>
        <p:txBody>
          <a:bodyPr/>
          <a:lstStyle/>
          <a:p>
            <a:fld id="{5125444C-89AB-4CA0-9FA6-4B6ACF22C163}" type="datetimeFigureOut">
              <a:rPr lang="en-US" smtClean="0"/>
              <a:t>10/30/2025</a:t>
            </a:fld>
            <a:endParaRPr lang="en-US"/>
          </a:p>
        </p:txBody>
      </p:sp>
      <p:sp>
        <p:nvSpPr>
          <p:cNvPr id="6" name="Footer Placeholder 5">
            <a:extLst>
              <a:ext uri="{FF2B5EF4-FFF2-40B4-BE49-F238E27FC236}">
                <a16:creationId xmlns:a16="http://schemas.microsoft.com/office/drawing/2014/main" id="{C31FB39E-BDFE-4DD9-80BF-B19966FCF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B51E4-DDD0-4CE4-A724-9F472F814E9E}"/>
              </a:ext>
            </a:extLst>
          </p:cNvPr>
          <p:cNvSpPr>
            <a:spLocks noGrp="1"/>
          </p:cNvSpPr>
          <p:nvPr>
            <p:ph type="sldNum" sz="quarter" idx="12"/>
          </p:nvPr>
        </p:nvSpPr>
        <p:spPr/>
        <p:txBody>
          <a:bodyPr/>
          <a:lstStyle/>
          <a:p>
            <a:fld id="{427AA7D8-F092-4D0D-91BE-9443665D9E98}" type="slidenum">
              <a:rPr lang="en-US" smtClean="0"/>
              <a:t>‹#›</a:t>
            </a:fld>
            <a:endParaRPr lang="en-US"/>
          </a:p>
        </p:txBody>
      </p:sp>
    </p:spTree>
    <p:extLst>
      <p:ext uri="{BB962C8B-B14F-4D97-AF65-F5344CB8AC3E}">
        <p14:creationId xmlns:p14="http://schemas.microsoft.com/office/powerpoint/2010/main" val="146304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15D0C0-55B3-40C4-B9B1-E2A7FF254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061BA9-3A0F-49F9-9E11-2E06BF98B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F6856-6608-4D56-B62C-921825114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5444C-89AB-4CA0-9FA6-4B6ACF22C163}" type="datetimeFigureOut">
              <a:rPr lang="en-US" smtClean="0"/>
              <a:t>10/30/2025</a:t>
            </a:fld>
            <a:endParaRPr lang="en-US"/>
          </a:p>
        </p:txBody>
      </p:sp>
      <p:sp>
        <p:nvSpPr>
          <p:cNvPr id="5" name="Footer Placeholder 4">
            <a:extLst>
              <a:ext uri="{FF2B5EF4-FFF2-40B4-BE49-F238E27FC236}">
                <a16:creationId xmlns:a16="http://schemas.microsoft.com/office/drawing/2014/main" id="{32CCF67F-1A52-4B05-A49D-0E02AC2CE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78F51E-25CC-447D-947D-0734CC10B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AA7D8-F092-4D0D-91BE-9443665D9E98}" type="slidenum">
              <a:rPr lang="en-US" smtClean="0"/>
              <a:t>‹#›</a:t>
            </a:fld>
            <a:endParaRPr lang="en-US"/>
          </a:p>
        </p:txBody>
      </p:sp>
    </p:spTree>
    <p:extLst>
      <p:ext uri="{BB962C8B-B14F-4D97-AF65-F5344CB8AC3E}">
        <p14:creationId xmlns:p14="http://schemas.microsoft.com/office/powerpoint/2010/main" val="3791834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141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131527"/>
      </p:ext>
    </p:extLst>
  </p:cSld>
  <p:clrMap bg1="lt1" tx1="dk1" bg2="lt2" tx2="dk2" accent1="accent1" accent2="accent2" accent3="accent3" accent4="accent4" accent5="accent5" accent6="accent6" hlink="hlink" folHlink="folHlink"/>
  <p:sldLayoutIdLst>
    <p:sldLayoutId id="2147483682" r:id="rId1"/>
    <p:sldLayoutId id="214748368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F007FF-D0C5-4519-9EEB-678DEC122083}"/>
              </a:ext>
            </a:extLst>
          </p:cNvPr>
          <p:cNvPicPr>
            <a:picLocks noChangeAspect="1"/>
          </p:cNvPicPr>
          <p:nvPr/>
        </p:nvPicPr>
        <p:blipFill>
          <a:blip r:embed="rId2"/>
          <a:stretch>
            <a:fillRect/>
          </a:stretch>
        </p:blipFill>
        <p:spPr>
          <a:xfrm>
            <a:off x="0" y="1"/>
            <a:ext cx="12192000" cy="6857998"/>
          </a:xfrm>
          <a:prstGeom prst="rect">
            <a:avLst/>
          </a:prstGeom>
        </p:spPr>
      </p:pic>
      <p:pic>
        <p:nvPicPr>
          <p:cNvPr id="8" name="Picture 7">
            <a:extLst>
              <a:ext uri="{FF2B5EF4-FFF2-40B4-BE49-F238E27FC236}">
                <a16:creationId xmlns:a16="http://schemas.microsoft.com/office/drawing/2014/main" id="{DA4FD91E-C44C-4A1B-A18C-A83ABA4FBBD9}"/>
              </a:ext>
            </a:extLst>
          </p:cNvPr>
          <p:cNvPicPr>
            <a:picLocks noChangeAspect="1"/>
          </p:cNvPicPr>
          <p:nvPr/>
        </p:nvPicPr>
        <p:blipFill>
          <a:blip r:embed="rId3"/>
          <a:stretch>
            <a:fillRect/>
          </a:stretch>
        </p:blipFill>
        <p:spPr>
          <a:xfrm>
            <a:off x="4807529" y="5636983"/>
            <a:ext cx="1662546" cy="1221017"/>
          </a:xfrm>
          <a:prstGeom prst="rect">
            <a:avLst/>
          </a:prstGeom>
        </p:spPr>
      </p:pic>
      <p:pic>
        <p:nvPicPr>
          <p:cNvPr id="12" name="Picture 11">
            <a:extLst>
              <a:ext uri="{FF2B5EF4-FFF2-40B4-BE49-F238E27FC236}">
                <a16:creationId xmlns:a16="http://schemas.microsoft.com/office/drawing/2014/main" id="{C9C4E9A6-9DD5-40E2-8854-1C35B19E9B3B}"/>
              </a:ext>
            </a:extLst>
          </p:cNvPr>
          <p:cNvPicPr>
            <a:picLocks noChangeAspect="1"/>
          </p:cNvPicPr>
          <p:nvPr/>
        </p:nvPicPr>
        <p:blipFill>
          <a:blip r:embed="rId4"/>
          <a:stretch>
            <a:fillRect/>
          </a:stretch>
        </p:blipFill>
        <p:spPr>
          <a:xfrm>
            <a:off x="6470075" y="0"/>
            <a:ext cx="5721925" cy="6858001"/>
          </a:xfrm>
          <a:prstGeom prst="rect">
            <a:avLst/>
          </a:prstGeom>
        </p:spPr>
      </p:pic>
      <p:sp>
        <p:nvSpPr>
          <p:cNvPr id="13" name="TextBox 12">
            <a:extLst>
              <a:ext uri="{FF2B5EF4-FFF2-40B4-BE49-F238E27FC236}">
                <a16:creationId xmlns:a16="http://schemas.microsoft.com/office/drawing/2014/main" id="{3096362E-3F15-4BB9-A777-8A9855345960}"/>
              </a:ext>
            </a:extLst>
          </p:cNvPr>
          <p:cNvSpPr txBox="1"/>
          <p:nvPr/>
        </p:nvSpPr>
        <p:spPr>
          <a:xfrm>
            <a:off x="498764" y="846567"/>
            <a:ext cx="5971311" cy="4514056"/>
          </a:xfrm>
          <a:prstGeom prst="rect">
            <a:avLst/>
          </a:prstGeom>
          <a:noFill/>
        </p:spPr>
        <p:txBody>
          <a:bodyPr wrap="square" rtlCol="0">
            <a:spAutoFit/>
          </a:bodyPr>
          <a:lstStyle/>
          <a:p>
            <a:pPr lvl="0">
              <a:defRPr/>
            </a:pPr>
            <a:endParaRPr lang="en-US" sz="3000" b="1" dirty="0">
              <a:ln/>
              <a:solidFill>
                <a:srgbClr val="00B0F0"/>
              </a:solidFill>
              <a:latin typeface="Arial"/>
            </a:endParaRPr>
          </a:p>
          <a:p>
            <a:pPr lvl="0">
              <a:defRPr/>
            </a:pPr>
            <a:endParaRPr lang="en-US" sz="3000" b="1" dirty="0">
              <a:ln/>
              <a:solidFill>
                <a:srgbClr val="00B0F0"/>
              </a:solidFill>
              <a:latin typeface="Arial"/>
            </a:endParaRPr>
          </a:p>
          <a:p>
            <a:pPr lvl="0">
              <a:defRPr/>
            </a:pPr>
            <a:r>
              <a:rPr lang="en-US" sz="3000" b="1" dirty="0">
                <a:ln/>
                <a:solidFill>
                  <a:srgbClr val="00B0F0"/>
                </a:solidFill>
                <a:latin typeface="Arial"/>
              </a:rPr>
              <a:t>OVERVIEW OF THE NIGERIAN TAX REFORM ACTS 2025</a:t>
            </a:r>
          </a:p>
          <a:p>
            <a:pPr lvl="0">
              <a:defRPr/>
            </a:pPr>
            <a:endParaRPr lang="en-US" sz="3000" b="1" dirty="0">
              <a:ln/>
              <a:solidFill>
                <a:srgbClr val="00B0F0"/>
              </a:solidFill>
              <a:latin typeface="Arial"/>
            </a:endParaRPr>
          </a:p>
          <a:p>
            <a:pPr lvl="0">
              <a:defRPr/>
            </a:pPr>
            <a:endParaRPr lang="en-US" sz="3000" b="1" dirty="0">
              <a:ln/>
              <a:solidFill>
                <a:srgbClr val="00B0F0"/>
              </a:solidFill>
              <a:latin typeface="Arial"/>
            </a:endParaRPr>
          </a:p>
          <a:p>
            <a:pPr lvl="0">
              <a:defRPr/>
            </a:pPr>
            <a:endParaRPr lang="en-US" sz="3000" b="1" dirty="0">
              <a:ln/>
              <a:solidFill>
                <a:srgbClr val="00B0F0"/>
              </a:solidFill>
              <a:latin typeface="Arial"/>
            </a:endParaRPr>
          </a:p>
          <a:p>
            <a:pPr lvl="0">
              <a:defRPr/>
            </a:pPr>
            <a:r>
              <a:rPr lang="en-US" sz="3200" b="1" dirty="0">
                <a:ln/>
                <a:solidFill>
                  <a:srgbClr val="00B0F0"/>
                </a:solidFill>
                <a:latin typeface="Arial"/>
              </a:rPr>
              <a:t>ELD. ESIEN B. UKOREBI</a:t>
            </a:r>
            <a:r>
              <a:rPr lang="en-US" sz="3000" b="1" dirty="0">
                <a:ln/>
                <a:solidFill>
                  <a:srgbClr val="00B0F0"/>
                </a:solidFill>
                <a:latin typeface="Arial"/>
              </a:rPr>
              <a:t>,</a:t>
            </a:r>
          </a:p>
          <a:p>
            <a:pPr lvl="0">
              <a:defRPr/>
            </a:pPr>
            <a:r>
              <a:rPr lang="en-US" sz="2300" b="1" baseline="30000" dirty="0">
                <a:ln/>
                <a:solidFill>
                  <a:srgbClr val="00B0F0"/>
                </a:solidFill>
                <a:latin typeface="Arial"/>
              </a:rPr>
              <a:t>PhD, FCA,CFA, FCTI, ACA (England and Wales), BFP (ICAEW)</a:t>
            </a:r>
          </a:p>
          <a:p>
            <a:pPr lvl="0">
              <a:defRPr/>
            </a:pPr>
            <a:endParaRPr lang="en-US" sz="3000" b="1" dirty="0">
              <a:ln/>
              <a:solidFill>
                <a:srgbClr val="00B0F0"/>
              </a:solidFill>
              <a:latin typeface="Arial"/>
            </a:endParaRPr>
          </a:p>
        </p:txBody>
      </p:sp>
    </p:spTree>
    <p:extLst>
      <p:ext uri="{BB962C8B-B14F-4D97-AF65-F5344CB8AC3E}">
        <p14:creationId xmlns:p14="http://schemas.microsoft.com/office/powerpoint/2010/main" val="17568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FE72F3-D2CE-4BC5-AE8B-BE1A672BF05C}"/>
              </a:ext>
            </a:extLst>
          </p:cNvPr>
          <p:cNvPicPr>
            <a:picLocks noChangeAspect="1"/>
          </p:cNvPicPr>
          <p:nvPr/>
        </p:nvPicPr>
        <p:blipFill>
          <a:blip r:embed="rId2"/>
          <a:stretch>
            <a:fillRect/>
          </a:stretch>
        </p:blipFill>
        <p:spPr>
          <a:xfrm>
            <a:off x="0" y="14515"/>
            <a:ext cx="12192000" cy="6857998"/>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835232" y="863151"/>
            <a:ext cx="9840686" cy="535531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UNIFIED TAX ADMINISTRATION AND ENHANCED COLLABORATION BETWEEN THE RELEVANT TAX AUTHORITIES </a:t>
            </a:r>
          </a:p>
          <a:p>
            <a:pPr algn="just"/>
            <a:endParaRPr lang="en-US" b="1" dirty="0"/>
          </a:p>
          <a:p>
            <a:pPr algn="just"/>
            <a:r>
              <a:rPr lang="en-US" dirty="0"/>
              <a:t>Section 3 of the NTAA introduces a unified tax administration structure aimed at streamlining the country’s tax system. </a:t>
            </a:r>
          </a:p>
          <a:p>
            <a:pPr algn="just"/>
            <a:endParaRPr lang="en-US" dirty="0"/>
          </a:p>
          <a:p>
            <a:pPr algn="just"/>
            <a:r>
              <a:rPr lang="en-US" dirty="0"/>
              <a:t>The provisions of the NTAA promote collaboration between tax authorities by allowing them to exchange relevant information to ensure compliance with the provisions of the Act. If any tax authority discovers non-compliance that is under the jurisdiction of another authority, it can refer the matter to or invite that authority for a joint audit. </a:t>
            </a:r>
          </a:p>
          <a:p>
            <a:pPr algn="just"/>
            <a:endParaRPr lang="en-US" dirty="0"/>
          </a:p>
          <a:p>
            <a:pPr algn="just"/>
            <a:r>
              <a:rPr lang="en-US" dirty="0"/>
              <a:t>Although the Act explicitly lists certain taxes under the jurisdiction of the NRS, it also allows for flexibility. If needed, tax authorities can delegate the management of taxes within their jurisdiction to another authority, subject to approval by the relevant government. By centralizing tax functions under a unified body, the NTAA aims to reduce redundancy, enhance coordination, improve operational efficiency, and reduce bureaucratic delays. </a:t>
            </a:r>
          </a:p>
          <a:p>
            <a:pPr algn="just"/>
            <a:endParaRPr lang="en-US" dirty="0"/>
          </a:p>
          <a:p>
            <a:pPr algn="just"/>
            <a:r>
              <a:rPr lang="en-US" dirty="0"/>
              <a:t>This streamlining is expected to make tax collection more transparent and foster a more efficient tax administration system.</a:t>
            </a:r>
          </a:p>
        </p:txBody>
      </p:sp>
      <p:pic>
        <p:nvPicPr>
          <p:cNvPr id="6" name="Picture 5">
            <a:extLst>
              <a:ext uri="{FF2B5EF4-FFF2-40B4-BE49-F238E27FC236}">
                <a16:creationId xmlns:a16="http://schemas.microsoft.com/office/drawing/2014/main" id="{1ED09D7A-8BAF-469F-ACE2-130AC24021BD}"/>
              </a:ext>
            </a:extLst>
          </p:cNvPr>
          <p:cNvPicPr>
            <a:picLocks noChangeAspect="1"/>
          </p:cNvPicPr>
          <p:nvPr/>
        </p:nvPicPr>
        <p:blipFill>
          <a:blip r:embed="rId3"/>
          <a:stretch>
            <a:fillRect/>
          </a:stretch>
        </p:blipFill>
        <p:spPr>
          <a:xfrm>
            <a:off x="10475356" y="21077"/>
            <a:ext cx="1662546" cy="1221017"/>
          </a:xfrm>
          <a:prstGeom prst="rect">
            <a:avLst/>
          </a:prstGeom>
        </p:spPr>
      </p:pic>
      <p:sp>
        <p:nvSpPr>
          <p:cNvPr id="7" name="TextBox 6">
            <a:extLst>
              <a:ext uri="{FF2B5EF4-FFF2-40B4-BE49-F238E27FC236}">
                <a16:creationId xmlns:a16="http://schemas.microsoft.com/office/drawing/2014/main" id="{E6EA5400-366F-4BE9-85C2-CDCF8D1D6C7E}"/>
              </a:ext>
            </a:extLst>
          </p:cNvPr>
          <p:cNvSpPr txBox="1"/>
          <p:nvPr/>
        </p:nvSpPr>
        <p:spPr>
          <a:xfrm>
            <a:off x="6124575" y="6418490"/>
            <a:ext cx="706582" cy="523220"/>
          </a:xfrm>
          <a:prstGeom prst="rect">
            <a:avLst/>
          </a:prstGeom>
          <a:noFill/>
        </p:spPr>
        <p:txBody>
          <a:bodyPr wrap="square" rtlCol="0">
            <a:spAutoFit/>
          </a:bodyPr>
          <a:lstStyle/>
          <a:p>
            <a:r>
              <a:rPr lang="en-US" sz="2800" b="1" dirty="0"/>
              <a:t>9</a:t>
            </a:r>
          </a:p>
        </p:txBody>
      </p:sp>
      <p:cxnSp>
        <p:nvCxnSpPr>
          <p:cNvPr id="9" name="Straight Connector 8">
            <a:extLst>
              <a:ext uri="{FF2B5EF4-FFF2-40B4-BE49-F238E27FC236}">
                <a16:creationId xmlns:a16="http://schemas.microsoft.com/office/drawing/2014/main" id="{BA58F50E-F16B-4F76-ACE5-0E9293C4C277}"/>
              </a:ext>
            </a:extLst>
          </p:cNvPr>
          <p:cNvCxnSpPr>
            <a:cxnSpLocks/>
          </p:cNvCxnSpPr>
          <p:nvPr/>
        </p:nvCxnSpPr>
        <p:spPr>
          <a:xfrm flipV="1">
            <a:off x="996208" y="63953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CA0049-D75F-47D8-86AD-203BDDB5BCA9}"/>
              </a:ext>
            </a:extLst>
          </p:cNvPr>
          <p:cNvCxnSpPr>
            <a:cxnSpLocks/>
          </p:cNvCxnSpPr>
          <p:nvPr/>
        </p:nvCxnSpPr>
        <p:spPr>
          <a:xfrm flipV="1">
            <a:off x="1003466" y="69033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8BC6587-400D-4BC0-A2C5-2B3002C8CF5C}"/>
              </a:ext>
            </a:extLst>
          </p:cNvPr>
          <p:cNvSpPr txBox="1"/>
          <p:nvPr/>
        </p:nvSpPr>
        <p:spPr>
          <a:xfrm>
            <a:off x="967180" y="176884"/>
            <a:ext cx="9019309" cy="584775"/>
          </a:xfrm>
          <a:prstGeom prst="rect">
            <a:avLst/>
          </a:prstGeom>
          <a:noFill/>
        </p:spPr>
        <p:txBody>
          <a:bodyPr wrap="square" rtlCol="0">
            <a:spAutoFit/>
          </a:bodyPr>
          <a:lstStyle/>
          <a:p>
            <a:pPr lvl="0">
              <a:defRPr/>
            </a:pPr>
            <a:r>
              <a:rPr lang="en-US" sz="3200" b="1" dirty="0">
                <a:ln/>
                <a:solidFill>
                  <a:srgbClr val="00B0F0"/>
                </a:solidFill>
                <a:latin typeface="Arial"/>
              </a:rPr>
              <a:t>KEY PROVISIONS OF THE ACT</a:t>
            </a:r>
          </a:p>
        </p:txBody>
      </p:sp>
    </p:spTree>
    <p:extLst>
      <p:ext uri="{BB962C8B-B14F-4D97-AF65-F5344CB8AC3E}">
        <p14:creationId xmlns:p14="http://schemas.microsoft.com/office/powerpoint/2010/main" val="2647731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CC915D-4628-45CD-ADDC-45EF9AE7A076}"/>
              </a:ext>
            </a:extLst>
          </p:cNvPr>
          <p:cNvPicPr>
            <a:picLocks noChangeAspect="1"/>
          </p:cNvPicPr>
          <p:nvPr/>
        </p:nvPicPr>
        <p:blipFill>
          <a:blip r:embed="rId2"/>
          <a:stretch>
            <a:fillRect/>
          </a:stretch>
        </p:blipFill>
        <p:spPr>
          <a:xfrm>
            <a:off x="0" y="14515"/>
            <a:ext cx="12192000" cy="6857998"/>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967180" y="856802"/>
            <a:ext cx="7155543" cy="535531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OBTAINING TAX IDENTIFICATION </a:t>
            </a:r>
          </a:p>
          <a:p>
            <a:pPr algn="just"/>
            <a:endParaRPr lang="en-US" b="1" dirty="0"/>
          </a:p>
          <a:p>
            <a:pPr algn="just"/>
            <a:r>
              <a:rPr lang="en-US" dirty="0"/>
              <a:t>Sections 4 to 7 of Part II of the NTAA require taxable individuals, Ministries, Departments, and Agencies (MDAs) of the Federal or State Government, as well as non-resident persons making taxable supplies to individuals in Nigeria or earning income (excluding passive income from investments) in Nigeria, to register for tax purposes and obtain a Tax ID. </a:t>
            </a:r>
          </a:p>
          <a:p>
            <a:pPr algn="just"/>
            <a:endParaRPr lang="en-US" dirty="0"/>
          </a:p>
          <a:p>
            <a:pPr algn="just"/>
            <a:r>
              <a:rPr lang="en-US" dirty="0"/>
              <a:t>Section 8 of the Act requires persons engaged in financial services to ensure that every taxable person provides a Tax ID. </a:t>
            </a:r>
          </a:p>
          <a:p>
            <a:pPr algn="just"/>
            <a:endParaRPr lang="en-US" dirty="0"/>
          </a:p>
          <a:p>
            <a:pPr algn="just"/>
            <a:r>
              <a:rPr lang="en-US" dirty="0"/>
              <a:t>The Relevant Tax Authorities have the discretion to register and issue a Tax ID to anyone who should have applied but failed to do so. </a:t>
            </a:r>
          </a:p>
          <a:p>
            <a:pPr algn="just"/>
            <a:endParaRPr lang="en-US" dirty="0"/>
          </a:p>
          <a:p>
            <a:pPr algn="just"/>
            <a:r>
              <a:rPr lang="en-US" dirty="0"/>
              <a:t>The Tax ID requirement will help ensure that all taxpayers, including those in the informal sector, are accounted for in the tax system. This can improve the accuracy of tax records and reduce tax evasion.</a:t>
            </a:r>
            <a:endParaRPr lang="en-US" b="1" dirty="0"/>
          </a:p>
        </p:txBody>
      </p:sp>
      <p:pic>
        <p:nvPicPr>
          <p:cNvPr id="6" name="Picture 5">
            <a:extLst>
              <a:ext uri="{FF2B5EF4-FFF2-40B4-BE49-F238E27FC236}">
                <a16:creationId xmlns:a16="http://schemas.microsoft.com/office/drawing/2014/main" id="{C2984F91-4911-404B-B46A-BD082A9483E4}"/>
              </a:ext>
            </a:extLst>
          </p:cNvPr>
          <p:cNvPicPr>
            <a:picLocks noChangeAspect="1"/>
          </p:cNvPicPr>
          <p:nvPr/>
        </p:nvPicPr>
        <p:blipFill>
          <a:blip r:embed="rId3"/>
          <a:stretch>
            <a:fillRect/>
          </a:stretch>
        </p:blipFill>
        <p:spPr>
          <a:xfrm>
            <a:off x="8505372" y="1770743"/>
            <a:ext cx="3520868" cy="4441371"/>
          </a:xfrm>
          <a:prstGeom prst="rect">
            <a:avLst/>
          </a:prstGeom>
        </p:spPr>
      </p:pic>
      <p:sp>
        <p:nvSpPr>
          <p:cNvPr id="9" name="TextBox 8">
            <a:extLst>
              <a:ext uri="{FF2B5EF4-FFF2-40B4-BE49-F238E27FC236}">
                <a16:creationId xmlns:a16="http://schemas.microsoft.com/office/drawing/2014/main" id="{5EB1D43E-816D-4A41-BF23-E1528009A1B3}"/>
              </a:ext>
            </a:extLst>
          </p:cNvPr>
          <p:cNvSpPr txBox="1"/>
          <p:nvPr/>
        </p:nvSpPr>
        <p:spPr>
          <a:xfrm>
            <a:off x="6096000" y="6321828"/>
            <a:ext cx="706582" cy="523220"/>
          </a:xfrm>
          <a:prstGeom prst="rect">
            <a:avLst/>
          </a:prstGeom>
          <a:noFill/>
        </p:spPr>
        <p:txBody>
          <a:bodyPr wrap="square" rtlCol="0">
            <a:spAutoFit/>
          </a:bodyPr>
          <a:lstStyle/>
          <a:p>
            <a:r>
              <a:rPr lang="en-US" sz="2800" b="1" dirty="0"/>
              <a:t>10</a:t>
            </a:r>
          </a:p>
        </p:txBody>
      </p:sp>
      <p:cxnSp>
        <p:nvCxnSpPr>
          <p:cNvPr id="11" name="Straight Connector 10">
            <a:extLst>
              <a:ext uri="{FF2B5EF4-FFF2-40B4-BE49-F238E27FC236}">
                <a16:creationId xmlns:a16="http://schemas.microsoft.com/office/drawing/2014/main" id="{CD5EA348-1DF4-476F-9A45-E650FD440574}"/>
              </a:ext>
            </a:extLst>
          </p:cNvPr>
          <p:cNvCxnSpPr>
            <a:cxnSpLocks/>
          </p:cNvCxnSpPr>
          <p:nvPr/>
        </p:nvCxnSpPr>
        <p:spPr>
          <a:xfrm flipV="1">
            <a:off x="996208" y="63953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535EB9-46D4-4B9A-BC79-0AE3ED1AE759}"/>
              </a:ext>
            </a:extLst>
          </p:cNvPr>
          <p:cNvCxnSpPr>
            <a:cxnSpLocks/>
          </p:cNvCxnSpPr>
          <p:nvPr/>
        </p:nvCxnSpPr>
        <p:spPr>
          <a:xfrm flipV="1">
            <a:off x="1003466" y="69033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D2C139-4A5D-4604-B8DA-3FB7F2EB0580}"/>
              </a:ext>
            </a:extLst>
          </p:cNvPr>
          <p:cNvSpPr txBox="1"/>
          <p:nvPr/>
        </p:nvSpPr>
        <p:spPr>
          <a:xfrm>
            <a:off x="967180" y="176884"/>
            <a:ext cx="9019309" cy="584775"/>
          </a:xfrm>
          <a:prstGeom prst="rect">
            <a:avLst/>
          </a:prstGeom>
          <a:noFill/>
        </p:spPr>
        <p:txBody>
          <a:bodyPr wrap="square" rtlCol="0">
            <a:spAutoFit/>
          </a:bodyPr>
          <a:lstStyle/>
          <a:p>
            <a:pPr lvl="0">
              <a:defRPr/>
            </a:pPr>
            <a:r>
              <a:rPr lang="en-US" sz="3200" b="1" dirty="0">
                <a:ln/>
                <a:solidFill>
                  <a:srgbClr val="00B0F0"/>
                </a:solidFill>
                <a:latin typeface="Arial"/>
              </a:rPr>
              <a:t>KEY PROVISIONS OF THE ACT</a:t>
            </a:r>
          </a:p>
        </p:txBody>
      </p:sp>
      <p:pic>
        <p:nvPicPr>
          <p:cNvPr id="8" name="Picture 7">
            <a:extLst>
              <a:ext uri="{FF2B5EF4-FFF2-40B4-BE49-F238E27FC236}">
                <a16:creationId xmlns:a16="http://schemas.microsoft.com/office/drawing/2014/main" id="{CB26136B-9418-49C6-AC5F-C9D3AE87528B}"/>
              </a:ext>
            </a:extLst>
          </p:cNvPr>
          <p:cNvPicPr>
            <a:picLocks noChangeAspect="1"/>
          </p:cNvPicPr>
          <p:nvPr/>
        </p:nvPicPr>
        <p:blipFill>
          <a:blip r:embed="rId4"/>
          <a:stretch>
            <a:fillRect/>
          </a:stretch>
        </p:blipFill>
        <p:spPr>
          <a:xfrm>
            <a:off x="10529454" y="0"/>
            <a:ext cx="1662546" cy="1221017"/>
          </a:xfrm>
          <a:prstGeom prst="rect">
            <a:avLst/>
          </a:prstGeom>
        </p:spPr>
      </p:pic>
    </p:spTree>
    <p:extLst>
      <p:ext uri="{BB962C8B-B14F-4D97-AF65-F5344CB8AC3E}">
        <p14:creationId xmlns:p14="http://schemas.microsoft.com/office/powerpoint/2010/main" val="3043139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D7070D-0293-4976-B1FD-A8D60ADBACB0}"/>
              </a:ext>
            </a:extLst>
          </p:cNvPr>
          <p:cNvPicPr>
            <a:picLocks noChangeAspect="1"/>
          </p:cNvPicPr>
          <p:nvPr/>
        </p:nvPicPr>
        <p:blipFill>
          <a:blip r:embed="rId2"/>
          <a:stretch>
            <a:fillRect/>
          </a:stretch>
        </p:blipFill>
        <p:spPr>
          <a:xfrm>
            <a:off x="0" y="14515"/>
            <a:ext cx="12192000" cy="6857998"/>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885372" y="1582339"/>
            <a:ext cx="6081486" cy="369331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EXPANDED TAX BASE </a:t>
            </a:r>
          </a:p>
          <a:p>
            <a:pPr algn="just"/>
            <a:endParaRPr lang="en-US" b="1" dirty="0"/>
          </a:p>
          <a:p>
            <a:pPr algn="just"/>
            <a:r>
              <a:rPr lang="en-US" dirty="0"/>
              <a:t>The Act also aims to expand the tax base by </a:t>
            </a:r>
            <a:r>
              <a:rPr lang="en-US" dirty="0" err="1"/>
              <a:t>formalising</a:t>
            </a:r>
            <a:r>
              <a:rPr lang="en-US" dirty="0"/>
              <a:t> the informal economy and including individuals and businesses that have not been captured by the tax system. </a:t>
            </a:r>
          </a:p>
          <a:p>
            <a:pPr algn="just"/>
            <a:endParaRPr lang="en-US" dirty="0"/>
          </a:p>
          <a:p>
            <a:pPr algn="just"/>
            <a:r>
              <a:rPr lang="en-US" dirty="0"/>
              <a:t>Section 15 of the NTAA provides that the Relevant Tax Authorities may issue guidelines for the filing of simplified income tax returns by low-income earners or persons operating in the informal sector. This will enable the RTAs to track revenue in the informal sector and likely increase the overall tax collection</a:t>
            </a:r>
            <a:endParaRPr lang="en-US" b="1" dirty="0"/>
          </a:p>
        </p:txBody>
      </p:sp>
      <p:pic>
        <p:nvPicPr>
          <p:cNvPr id="7" name="Picture 6">
            <a:extLst>
              <a:ext uri="{FF2B5EF4-FFF2-40B4-BE49-F238E27FC236}">
                <a16:creationId xmlns:a16="http://schemas.microsoft.com/office/drawing/2014/main" id="{8C9A1A32-EE3E-4CF4-9855-89A587BACFAF}"/>
              </a:ext>
            </a:extLst>
          </p:cNvPr>
          <p:cNvPicPr>
            <a:picLocks noChangeAspect="1"/>
          </p:cNvPicPr>
          <p:nvPr/>
        </p:nvPicPr>
        <p:blipFill>
          <a:blip r:embed="rId3"/>
          <a:stretch>
            <a:fillRect/>
          </a:stretch>
        </p:blipFill>
        <p:spPr>
          <a:xfrm>
            <a:off x="7023433" y="1724325"/>
            <a:ext cx="5168568" cy="5133676"/>
          </a:xfrm>
          <a:prstGeom prst="rect">
            <a:avLst/>
          </a:prstGeom>
        </p:spPr>
      </p:pic>
      <p:sp>
        <p:nvSpPr>
          <p:cNvPr id="9" name="TextBox 8">
            <a:extLst>
              <a:ext uri="{FF2B5EF4-FFF2-40B4-BE49-F238E27FC236}">
                <a16:creationId xmlns:a16="http://schemas.microsoft.com/office/drawing/2014/main" id="{23B8E0EA-C62E-45DE-9EF7-2601F5AA0F36}"/>
              </a:ext>
            </a:extLst>
          </p:cNvPr>
          <p:cNvSpPr txBox="1"/>
          <p:nvPr/>
        </p:nvSpPr>
        <p:spPr>
          <a:xfrm>
            <a:off x="6096000" y="6299810"/>
            <a:ext cx="706582" cy="523220"/>
          </a:xfrm>
          <a:prstGeom prst="rect">
            <a:avLst/>
          </a:prstGeom>
          <a:noFill/>
        </p:spPr>
        <p:txBody>
          <a:bodyPr wrap="square" rtlCol="0">
            <a:spAutoFit/>
          </a:bodyPr>
          <a:lstStyle/>
          <a:p>
            <a:r>
              <a:rPr lang="en-US" sz="2800" b="1" dirty="0"/>
              <a:t>11</a:t>
            </a:r>
          </a:p>
        </p:txBody>
      </p:sp>
      <p:cxnSp>
        <p:nvCxnSpPr>
          <p:cNvPr id="11" name="Straight Connector 10">
            <a:extLst>
              <a:ext uri="{FF2B5EF4-FFF2-40B4-BE49-F238E27FC236}">
                <a16:creationId xmlns:a16="http://schemas.microsoft.com/office/drawing/2014/main" id="{D3F4C502-875D-4053-A348-75B73D5C588C}"/>
              </a:ext>
            </a:extLst>
          </p:cNvPr>
          <p:cNvCxnSpPr>
            <a:cxnSpLocks/>
          </p:cNvCxnSpPr>
          <p:nvPr/>
        </p:nvCxnSpPr>
        <p:spPr>
          <a:xfrm flipV="1">
            <a:off x="996208" y="63953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E63B728-3DC4-4B99-9CE2-C0D4167CF81A}"/>
              </a:ext>
            </a:extLst>
          </p:cNvPr>
          <p:cNvCxnSpPr>
            <a:cxnSpLocks/>
          </p:cNvCxnSpPr>
          <p:nvPr/>
        </p:nvCxnSpPr>
        <p:spPr>
          <a:xfrm flipV="1">
            <a:off x="1003466" y="69033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D98F6D-BFCD-449B-8E53-8DDE93794E85}"/>
              </a:ext>
            </a:extLst>
          </p:cNvPr>
          <p:cNvSpPr txBox="1"/>
          <p:nvPr/>
        </p:nvSpPr>
        <p:spPr>
          <a:xfrm>
            <a:off x="967180" y="176884"/>
            <a:ext cx="9019309" cy="584775"/>
          </a:xfrm>
          <a:prstGeom prst="rect">
            <a:avLst/>
          </a:prstGeom>
          <a:noFill/>
        </p:spPr>
        <p:txBody>
          <a:bodyPr wrap="square" rtlCol="0">
            <a:spAutoFit/>
          </a:bodyPr>
          <a:lstStyle/>
          <a:p>
            <a:pPr lvl="0">
              <a:defRPr/>
            </a:pPr>
            <a:r>
              <a:rPr lang="en-US" sz="3200" b="1" dirty="0">
                <a:ln/>
                <a:solidFill>
                  <a:srgbClr val="00B0F0"/>
                </a:solidFill>
                <a:latin typeface="Arial"/>
              </a:rPr>
              <a:t>KEY PROVISIONS OF THE ACT</a:t>
            </a:r>
          </a:p>
        </p:txBody>
      </p:sp>
      <p:pic>
        <p:nvPicPr>
          <p:cNvPr id="6" name="Picture 5">
            <a:extLst>
              <a:ext uri="{FF2B5EF4-FFF2-40B4-BE49-F238E27FC236}">
                <a16:creationId xmlns:a16="http://schemas.microsoft.com/office/drawing/2014/main" id="{64313C91-E226-4E35-9EEC-71CD06891531}"/>
              </a:ext>
            </a:extLst>
          </p:cNvPr>
          <p:cNvPicPr>
            <a:picLocks noChangeAspect="1"/>
          </p:cNvPicPr>
          <p:nvPr/>
        </p:nvPicPr>
        <p:blipFill>
          <a:blip r:embed="rId4"/>
          <a:stretch>
            <a:fillRect/>
          </a:stretch>
        </p:blipFill>
        <p:spPr>
          <a:xfrm>
            <a:off x="10543970" y="0"/>
            <a:ext cx="1662546" cy="1221017"/>
          </a:xfrm>
          <a:prstGeom prst="rect">
            <a:avLst/>
          </a:prstGeom>
        </p:spPr>
      </p:pic>
    </p:spTree>
    <p:extLst>
      <p:ext uri="{BB962C8B-B14F-4D97-AF65-F5344CB8AC3E}">
        <p14:creationId xmlns:p14="http://schemas.microsoft.com/office/powerpoint/2010/main" val="1836854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F40DBD-E084-4A20-AEF4-7747812BE250}"/>
              </a:ext>
            </a:extLst>
          </p:cNvPr>
          <p:cNvPicPr>
            <a:picLocks noChangeAspect="1"/>
          </p:cNvPicPr>
          <p:nvPr/>
        </p:nvPicPr>
        <p:blipFill>
          <a:blip r:embed="rId2"/>
          <a:stretch>
            <a:fillRect/>
          </a:stretch>
        </p:blipFill>
        <p:spPr>
          <a:xfrm>
            <a:off x="0" y="14515"/>
            <a:ext cx="12192000" cy="6857998"/>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740227" y="837678"/>
            <a:ext cx="10711543" cy="5909310"/>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DIGITALIZATION OF TAX FILING AND COMPLIANCE: </a:t>
            </a:r>
          </a:p>
          <a:p>
            <a:pPr algn="just"/>
            <a:r>
              <a:rPr lang="en-US" dirty="0"/>
              <a:t>Section 23 of NTAA introduces the use of an Electronic Fiscal System (EFS) to enhance the accuracy, efficiency, and transparency of tax administration.</a:t>
            </a:r>
          </a:p>
          <a:p>
            <a:pPr algn="just"/>
            <a:endParaRPr lang="en-US" b="1" dirty="0"/>
          </a:p>
          <a:p>
            <a:pPr algn="just"/>
            <a:r>
              <a:rPr lang="en-US" dirty="0"/>
              <a:t>These provisions highlight the critical importance of embracing digitalization in tax administration, ensuring better compliance, and promoting a more efficient, transparent, and accountable system.</a:t>
            </a:r>
          </a:p>
          <a:p>
            <a:pPr algn="just"/>
            <a:endParaRPr lang="en-US" dirty="0"/>
          </a:p>
          <a:p>
            <a:pPr marL="285750" indent="-285750" algn="just">
              <a:buFont typeface="Arial" panose="020B0604020202020204" pitchFamily="34" charset="0"/>
              <a:buChar char="•"/>
            </a:pPr>
            <a:r>
              <a:rPr lang="en-US" b="1" dirty="0"/>
              <a:t>TAX REFUND: </a:t>
            </a:r>
          </a:p>
          <a:p>
            <a:pPr algn="just"/>
            <a:r>
              <a:rPr lang="en-US" dirty="0"/>
              <a:t>The NTAA tries to enforce the right of taxpayers to receive tax refunds. To facilitate this, the Accountant General of the Federation or a State is empowered to deduct amounts due for refunds (based on the monthly schedules submitted by the RTA) before distribution and remit to the dedicated refund accounts set up for this purpose. </a:t>
            </a:r>
          </a:p>
          <a:p>
            <a:pPr algn="just"/>
            <a:endParaRPr lang="en-US" dirty="0"/>
          </a:p>
          <a:p>
            <a:pPr algn="just"/>
            <a:r>
              <a:rPr lang="en-US" dirty="0"/>
              <a:t>Sections 55 and 56 state that the RTA may make rules and conditions necessary to facilitate refund to a taxpayer in the event of an overpayment of tax. Any refund due is expected to be made within 90 days of the decision of the RTA, with the option of a set-off.</a:t>
            </a:r>
          </a:p>
          <a:p>
            <a:pPr algn="just"/>
            <a:r>
              <a:rPr lang="en-US" dirty="0"/>
              <a:t> </a:t>
            </a:r>
            <a:endParaRPr lang="en-US" b="1" dirty="0"/>
          </a:p>
          <a:p>
            <a:pPr algn="just"/>
            <a:r>
              <a:rPr lang="en-US" dirty="0"/>
              <a:t>Where the request is valid, the Service shall refund the tax not later than 90 days of the receipt of the request or the amount shall be eligible for set-off against any tax liability of the taxpayer.</a:t>
            </a:r>
            <a:endParaRPr lang="en-US" b="1" dirty="0"/>
          </a:p>
          <a:p>
            <a:pPr algn="just"/>
            <a:endParaRPr lang="en-US" dirty="0"/>
          </a:p>
          <a:p>
            <a:pPr algn="just"/>
            <a:endParaRPr lang="en-US" b="1" dirty="0"/>
          </a:p>
        </p:txBody>
      </p:sp>
      <p:pic>
        <p:nvPicPr>
          <p:cNvPr id="6" name="Picture 5">
            <a:extLst>
              <a:ext uri="{FF2B5EF4-FFF2-40B4-BE49-F238E27FC236}">
                <a16:creationId xmlns:a16="http://schemas.microsoft.com/office/drawing/2014/main" id="{AFE794FC-D91B-4FBB-AE89-D7041440EEC7}"/>
              </a:ext>
            </a:extLst>
          </p:cNvPr>
          <p:cNvPicPr>
            <a:picLocks noChangeAspect="1"/>
          </p:cNvPicPr>
          <p:nvPr/>
        </p:nvPicPr>
        <p:blipFill>
          <a:blip r:embed="rId3"/>
          <a:stretch>
            <a:fillRect/>
          </a:stretch>
        </p:blipFill>
        <p:spPr>
          <a:xfrm>
            <a:off x="10558482" y="14515"/>
            <a:ext cx="1662546" cy="1221017"/>
          </a:xfrm>
          <a:prstGeom prst="rect">
            <a:avLst/>
          </a:prstGeom>
        </p:spPr>
      </p:pic>
      <p:sp>
        <p:nvSpPr>
          <p:cNvPr id="8" name="TextBox 7">
            <a:extLst>
              <a:ext uri="{FF2B5EF4-FFF2-40B4-BE49-F238E27FC236}">
                <a16:creationId xmlns:a16="http://schemas.microsoft.com/office/drawing/2014/main" id="{560C1889-470B-485C-8CA9-ECE6A76AC6AA}"/>
              </a:ext>
            </a:extLst>
          </p:cNvPr>
          <p:cNvSpPr txBox="1"/>
          <p:nvPr/>
        </p:nvSpPr>
        <p:spPr>
          <a:xfrm>
            <a:off x="6095999" y="6381862"/>
            <a:ext cx="706582" cy="523220"/>
          </a:xfrm>
          <a:prstGeom prst="rect">
            <a:avLst/>
          </a:prstGeom>
          <a:noFill/>
        </p:spPr>
        <p:txBody>
          <a:bodyPr wrap="square" rtlCol="0">
            <a:spAutoFit/>
          </a:bodyPr>
          <a:lstStyle/>
          <a:p>
            <a:r>
              <a:rPr lang="en-US" sz="2800" b="1" dirty="0"/>
              <a:t>12</a:t>
            </a:r>
          </a:p>
        </p:txBody>
      </p:sp>
      <p:cxnSp>
        <p:nvCxnSpPr>
          <p:cNvPr id="10" name="Straight Connector 9">
            <a:extLst>
              <a:ext uri="{FF2B5EF4-FFF2-40B4-BE49-F238E27FC236}">
                <a16:creationId xmlns:a16="http://schemas.microsoft.com/office/drawing/2014/main" id="{82079C8F-6145-4BC2-BC26-C42A560678BB}"/>
              </a:ext>
            </a:extLst>
          </p:cNvPr>
          <p:cNvCxnSpPr>
            <a:cxnSpLocks/>
          </p:cNvCxnSpPr>
          <p:nvPr/>
        </p:nvCxnSpPr>
        <p:spPr>
          <a:xfrm flipV="1">
            <a:off x="996208" y="63953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630DB2-F3CE-49C1-AC27-933837B32D89}"/>
              </a:ext>
            </a:extLst>
          </p:cNvPr>
          <p:cNvCxnSpPr>
            <a:cxnSpLocks/>
          </p:cNvCxnSpPr>
          <p:nvPr/>
        </p:nvCxnSpPr>
        <p:spPr>
          <a:xfrm flipV="1">
            <a:off x="1003466" y="69033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36231A-C0FE-4A5C-8130-1AE0C9CC345E}"/>
              </a:ext>
            </a:extLst>
          </p:cNvPr>
          <p:cNvSpPr txBox="1"/>
          <p:nvPr/>
        </p:nvSpPr>
        <p:spPr>
          <a:xfrm>
            <a:off x="967180" y="176884"/>
            <a:ext cx="9019309" cy="584775"/>
          </a:xfrm>
          <a:prstGeom prst="rect">
            <a:avLst/>
          </a:prstGeom>
          <a:noFill/>
        </p:spPr>
        <p:txBody>
          <a:bodyPr wrap="square" rtlCol="0">
            <a:spAutoFit/>
          </a:bodyPr>
          <a:lstStyle/>
          <a:p>
            <a:pPr lvl="0">
              <a:defRPr/>
            </a:pPr>
            <a:r>
              <a:rPr lang="en-US" sz="3200" b="1" dirty="0">
                <a:ln/>
                <a:solidFill>
                  <a:srgbClr val="00B0F0"/>
                </a:solidFill>
                <a:latin typeface="Arial"/>
              </a:rPr>
              <a:t>KEY PROVISIONS OF THE ACT</a:t>
            </a:r>
          </a:p>
        </p:txBody>
      </p:sp>
    </p:spTree>
    <p:extLst>
      <p:ext uri="{BB962C8B-B14F-4D97-AF65-F5344CB8AC3E}">
        <p14:creationId xmlns:p14="http://schemas.microsoft.com/office/powerpoint/2010/main" val="777641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BDD223-D6D1-4DF8-8263-B0B632B65679}"/>
              </a:ext>
            </a:extLst>
          </p:cNvPr>
          <p:cNvPicPr>
            <a:picLocks noChangeAspect="1"/>
          </p:cNvPicPr>
          <p:nvPr/>
        </p:nvPicPr>
        <p:blipFill>
          <a:blip r:embed="rId2"/>
          <a:stretch>
            <a:fillRect/>
          </a:stretch>
        </p:blipFill>
        <p:spPr>
          <a:xfrm>
            <a:off x="0" y="14515"/>
            <a:ext cx="12192000" cy="6857998"/>
          </a:xfrm>
          <a:prstGeom prst="rect">
            <a:avLst/>
          </a:prstGeom>
        </p:spPr>
      </p:pic>
      <p:pic>
        <p:nvPicPr>
          <p:cNvPr id="5" name="Picture 4">
            <a:extLst>
              <a:ext uri="{FF2B5EF4-FFF2-40B4-BE49-F238E27FC236}">
                <a16:creationId xmlns:a16="http://schemas.microsoft.com/office/drawing/2014/main" id="{83DB2E2A-816D-4F01-A389-C27E07511DDB}"/>
              </a:ext>
            </a:extLst>
          </p:cNvPr>
          <p:cNvPicPr>
            <a:picLocks noChangeAspect="1"/>
          </p:cNvPicPr>
          <p:nvPr/>
        </p:nvPicPr>
        <p:blipFill>
          <a:blip r:embed="rId3"/>
          <a:stretch>
            <a:fillRect/>
          </a:stretch>
        </p:blipFill>
        <p:spPr>
          <a:xfrm>
            <a:off x="4475017" y="2923307"/>
            <a:ext cx="7701848" cy="3934519"/>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885370" y="1218748"/>
            <a:ext cx="6894286" cy="286232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ASSIGNMENT OF TAX DEBTS: </a:t>
            </a:r>
          </a:p>
          <a:p>
            <a:pPr algn="just"/>
            <a:r>
              <a:rPr lang="en-US" dirty="0"/>
              <a:t>Section 68 of the NTAA provides the Relevant Tax Authorities with the powers to assign outstanding tax debts, in whole or in part to accredited third party (banks and other financial institutions, debt recovery agents or anyone accredited by the RTA) who will assume responsibility for recovering the tax debts. </a:t>
            </a:r>
          </a:p>
          <a:p>
            <a:pPr algn="just"/>
            <a:endParaRPr lang="en-US" dirty="0"/>
          </a:p>
          <a:p>
            <a:pPr algn="just"/>
            <a:r>
              <a:rPr lang="en-US" dirty="0"/>
              <a:t>The tax authorities will assign the debts only if the debt to be recovered is deemed to be of significant value, and all other legal steps to retrieve the debt have been exhausted. </a:t>
            </a:r>
            <a:endParaRPr lang="en-US" b="1" dirty="0"/>
          </a:p>
        </p:txBody>
      </p:sp>
      <p:sp>
        <p:nvSpPr>
          <p:cNvPr id="8" name="TextBox 7">
            <a:extLst>
              <a:ext uri="{FF2B5EF4-FFF2-40B4-BE49-F238E27FC236}">
                <a16:creationId xmlns:a16="http://schemas.microsoft.com/office/drawing/2014/main" id="{7ECF95E6-28C2-4121-B527-0E2FCBF08FD3}"/>
              </a:ext>
            </a:extLst>
          </p:cNvPr>
          <p:cNvSpPr txBox="1"/>
          <p:nvPr/>
        </p:nvSpPr>
        <p:spPr>
          <a:xfrm>
            <a:off x="6096000" y="6296148"/>
            <a:ext cx="706582" cy="523220"/>
          </a:xfrm>
          <a:prstGeom prst="rect">
            <a:avLst/>
          </a:prstGeom>
          <a:noFill/>
        </p:spPr>
        <p:txBody>
          <a:bodyPr wrap="square" rtlCol="0">
            <a:spAutoFit/>
          </a:bodyPr>
          <a:lstStyle/>
          <a:p>
            <a:r>
              <a:rPr lang="en-US" sz="2800" b="1" dirty="0"/>
              <a:t>13</a:t>
            </a:r>
          </a:p>
        </p:txBody>
      </p:sp>
      <p:cxnSp>
        <p:nvCxnSpPr>
          <p:cNvPr id="10" name="Straight Connector 9">
            <a:extLst>
              <a:ext uri="{FF2B5EF4-FFF2-40B4-BE49-F238E27FC236}">
                <a16:creationId xmlns:a16="http://schemas.microsoft.com/office/drawing/2014/main" id="{71542629-5888-401A-A127-5CBE127BDD2E}"/>
              </a:ext>
            </a:extLst>
          </p:cNvPr>
          <p:cNvCxnSpPr>
            <a:cxnSpLocks/>
          </p:cNvCxnSpPr>
          <p:nvPr/>
        </p:nvCxnSpPr>
        <p:spPr>
          <a:xfrm flipV="1">
            <a:off x="996208" y="63953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A62451-7725-423B-894D-4ABC6AA9CFF1}"/>
              </a:ext>
            </a:extLst>
          </p:cNvPr>
          <p:cNvCxnSpPr>
            <a:cxnSpLocks/>
          </p:cNvCxnSpPr>
          <p:nvPr/>
        </p:nvCxnSpPr>
        <p:spPr>
          <a:xfrm flipV="1">
            <a:off x="1003466" y="69033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B35C178-6AE6-4F8B-8030-5AE3681D47CA}"/>
              </a:ext>
            </a:extLst>
          </p:cNvPr>
          <p:cNvSpPr txBox="1"/>
          <p:nvPr/>
        </p:nvSpPr>
        <p:spPr>
          <a:xfrm>
            <a:off x="967180" y="176884"/>
            <a:ext cx="9019309" cy="584775"/>
          </a:xfrm>
          <a:prstGeom prst="rect">
            <a:avLst/>
          </a:prstGeom>
          <a:noFill/>
        </p:spPr>
        <p:txBody>
          <a:bodyPr wrap="square" rtlCol="0">
            <a:spAutoFit/>
          </a:bodyPr>
          <a:lstStyle/>
          <a:p>
            <a:pPr lvl="0">
              <a:defRPr/>
            </a:pPr>
            <a:r>
              <a:rPr lang="en-US" sz="3200" b="1" dirty="0">
                <a:ln/>
                <a:solidFill>
                  <a:srgbClr val="00B0F0"/>
                </a:solidFill>
                <a:latin typeface="Arial"/>
              </a:rPr>
              <a:t>KEY PROVISIONS OF THE ACT</a:t>
            </a:r>
          </a:p>
        </p:txBody>
      </p:sp>
      <p:pic>
        <p:nvPicPr>
          <p:cNvPr id="7" name="Picture 6">
            <a:extLst>
              <a:ext uri="{FF2B5EF4-FFF2-40B4-BE49-F238E27FC236}">
                <a16:creationId xmlns:a16="http://schemas.microsoft.com/office/drawing/2014/main" id="{95A42407-1D9C-4C4E-B76D-638D06A1B386}"/>
              </a:ext>
            </a:extLst>
          </p:cNvPr>
          <p:cNvPicPr>
            <a:picLocks noChangeAspect="1"/>
          </p:cNvPicPr>
          <p:nvPr/>
        </p:nvPicPr>
        <p:blipFill>
          <a:blip r:embed="rId4"/>
          <a:stretch>
            <a:fillRect/>
          </a:stretch>
        </p:blipFill>
        <p:spPr>
          <a:xfrm>
            <a:off x="10514940" y="-16782"/>
            <a:ext cx="1662546" cy="1221017"/>
          </a:xfrm>
          <a:prstGeom prst="rect">
            <a:avLst/>
          </a:prstGeom>
        </p:spPr>
      </p:pic>
    </p:spTree>
    <p:extLst>
      <p:ext uri="{BB962C8B-B14F-4D97-AF65-F5344CB8AC3E}">
        <p14:creationId xmlns:p14="http://schemas.microsoft.com/office/powerpoint/2010/main" val="3030783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871D2C-54E4-46FB-858F-3F0C8DFFC399}"/>
              </a:ext>
            </a:extLst>
          </p:cNvPr>
          <p:cNvPicPr>
            <a:picLocks noChangeAspect="1"/>
          </p:cNvPicPr>
          <p:nvPr/>
        </p:nvPicPr>
        <p:blipFill>
          <a:blip r:embed="rId2"/>
          <a:stretch>
            <a:fillRect/>
          </a:stretch>
        </p:blipFill>
        <p:spPr>
          <a:xfrm>
            <a:off x="0" y="14515"/>
            <a:ext cx="12192000" cy="6857998"/>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885371" y="1146627"/>
            <a:ext cx="6894286" cy="2585323"/>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STRICTER PENALTIES FOR NON-COMPLIANCE: </a:t>
            </a:r>
          </a:p>
          <a:p>
            <a:pPr algn="just"/>
            <a:r>
              <a:rPr lang="en-US" dirty="0"/>
              <a:t>The whole of Chapter 4 of the NTAA includes offences and penalties which are designed to enforce compliance and deter tax evasion. These penalties are meant to strengthen the effectiveness of the tax reforms and ensure that individuals and businesses adhere to the new tax regulations. The emphasis on the penalties may help to strengthen the enforcement capabilities of tax authorities. Taxpayers are encouraged to comply with the provisions of the law to avoid penalties.</a:t>
            </a:r>
            <a:endParaRPr lang="en-US" b="1" dirty="0"/>
          </a:p>
        </p:txBody>
      </p:sp>
      <p:pic>
        <p:nvPicPr>
          <p:cNvPr id="6" name="Picture 5">
            <a:extLst>
              <a:ext uri="{FF2B5EF4-FFF2-40B4-BE49-F238E27FC236}">
                <a16:creationId xmlns:a16="http://schemas.microsoft.com/office/drawing/2014/main" id="{BEC64288-00EB-4898-A658-CBEBEA6553E7}"/>
              </a:ext>
            </a:extLst>
          </p:cNvPr>
          <p:cNvPicPr>
            <a:picLocks noChangeAspect="1"/>
          </p:cNvPicPr>
          <p:nvPr/>
        </p:nvPicPr>
        <p:blipFill>
          <a:blip r:embed="rId3"/>
          <a:stretch>
            <a:fillRect/>
          </a:stretch>
        </p:blipFill>
        <p:spPr>
          <a:xfrm>
            <a:off x="6618514" y="3470719"/>
            <a:ext cx="5096990" cy="3387281"/>
          </a:xfrm>
          <a:prstGeom prst="rect">
            <a:avLst/>
          </a:prstGeom>
        </p:spPr>
      </p:pic>
      <p:sp>
        <p:nvSpPr>
          <p:cNvPr id="9" name="TextBox 8">
            <a:extLst>
              <a:ext uri="{FF2B5EF4-FFF2-40B4-BE49-F238E27FC236}">
                <a16:creationId xmlns:a16="http://schemas.microsoft.com/office/drawing/2014/main" id="{0CA63DB1-1CFA-43C2-A830-566A9A63A122}"/>
              </a:ext>
            </a:extLst>
          </p:cNvPr>
          <p:cNvSpPr txBox="1"/>
          <p:nvPr/>
        </p:nvSpPr>
        <p:spPr>
          <a:xfrm>
            <a:off x="6096000" y="6296148"/>
            <a:ext cx="706582" cy="523220"/>
          </a:xfrm>
          <a:prstGeom prst="rect">
            <a:avLst/>
          </a:prstGeom>
          <a:noFill/>
        </p:spPr>
        <p:txBody>
          <a:bodyPr wrap="square" rtlCol="0">
            <a:spAutoFit/>
          </a:bodyPr>
          <a:lstStyle/>
          <a:p>
            <a:r>
              <a:rPr lang="en-US" sz="2800" b="1" dirty="0"/>
              <a:t>14</a:t>
            </a:r>
          </a:p>
        </p:txBody>
      </p:sp>
      <p:cxnSp>
        <p:nvCxnSpPr>
          <p:cNvPr id="11" name="Straight Connector 10">
            <a:extLst>
              <a:ext uri="{FF2B5EF4-FFF2-40B4-BE49-F238E27FC236}">
                <a16:creationId xmlns:a16="http://schemas.microsoft.com/office/drawing/2014/main" id="{617DE796-3248-495A-A251-3444F4269E66}"/>
              </a:ext>
            </a:extLst>
          </p:cNvPr>
          <p:cNvCxnSpPr>
            <a:cxnSpLocks/>
          </p:cNvCxnSpPr>
          <p:nvPr/>
        </p:nvCxnSpPr>
        <p:spPr>
          <a:xfrm flipV="1">
            <a:off x="996208" y="63953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748DA2-E385-483E-A5CC-DF3E5D972A4F}"/>
              </a:ext>
            </a:extLst>
          </p:cNvPr>
          <p:cNvCxnSpPr>
            <a:cxnSpLocks/>
          </p:cNvCxnSpPr>
          <p:nvPr/>
        </p:nvCxnSpPr>
        <p:spPr>
          <a:xfrm flipV="1">
            <a:off x="1003466" y="69033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57E120-76C3-4C92-88F8-B41E46F60101}"/>
              </a:ext>
            </a:extLst>
          </p:cNvPr>
          <p:cNvSpPr txBox="1"/>
          <p:nvPr/>
        </p:nvSpPr>
        <p:spPr>
          <a:xfrm>
            <a:off x="967180" y="176884"/>
            <a:ext cx="9019309" cy="584775"/>
          </a:xfrm>
          <a:prstGeom prst="rect">
            <a:avLst/>
          </a:prstGeom>
          <a:noFill/>
        </p:spPr>
        <p:txBody>
          <a:bodyPr wrap="square" rtlCol="0">
            <a:spAutoFit/>
          </a:bodyPr>
          <a:lstStyle/>
          <a:p>
            <a:pPr lvl="0">
              <a:defRPr/>
            </a:pPr>
            <a:r>
              <a:rPr lang="en-US" sz="3200" b="1" dirty="0">
                <a:ln/>
                <a:solidFill>
                  <a:srgbClr val="00B0F0"/>
                </a:solidFill>
                <a:latin typeface="Arial"/>
              </a:rPr>
              <a:t>KEY PROVISIONS OF THE ACT</a:t>
            </a:r>
          </a:p>
        </p:txBody>
      </p:sp>
      <p:pic>
        <p:nvPicPr>
          <p:cNvPr id="8" name="Picture 7">
            <a:extLst>
              <a:ext uri="{FF2B5EF4-FFF2-40B4-BE49-F238E27FC236}">
                <a16:creationId xmlns:a16="http://schemas.microsoft.com/office/drawing/2014/main" id="{9A9E1DDB-757B-47BD-AE4E-A1DEEFDB28CC}"/>
              </a:ext>
            </a:extLst>
          </p:cNvPr>
          <p:cNvPicPr>
            <a:picLocks noChangeAspect="1"/>
          </p:cNvPicPr>
          <p:nvPr/>
        </p:nvPicPr>
        <p:blipFill>
          <a:blip r:embed="rId4"/>
          <a:stretch>
            <a:fillRect/>
          </a:stretch>
        </p:blipFill>
        <p:spPr>
          <a:xfrm>
            <a:off x="10543970" y="0"/>
            <a:ext cx="1662546" cy="1221017"/>
          </a:xfrm>
          <a:prstGeom prst="rect">
            <a:avLst/>
          </a:prstGeom>
        </p:spPr>
      </p:pic>
    </p:spTree>
    <p:extLst>
      <p:ext uri="{BB962C8B-B14F-4D97-AF65-F5344CB8AC3E}">
        <p14:creationId xmlns:p14="http://schemas.microsoft.com/office/powerpoint/2010/main" val="3444093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61565-903D-492E-94E5-DB45157C2F4E}"/>
              </a:ext>
            </a:extLst>
          </p:cNvPr>
          <p:cNvPicPr>
            <a:picLocks noChangeAspect="1"/>
          </p:cNvPicPr>
          <p:nvPr/>
        </p:nvPicPr>
        <p:blipFill>
          <a:blip r:embed="rId2"/>
          <a:stretch>
            <a:fillRect/>
          </a:stretch>
        </p:blipFill>
        <p:spPr>
          <a:xfrm>
            <a:off x="0" y="14515"/>
            <a:ext cx="12192000" cy="6857998"/>
          </a:xfrm>
          <a:prstGeom prst="rect">
            <a:avLst/>
          </a:prstGeom>
        </p:spPr>
      </p:pic>
      <p:pic>
        <p:nvPicPr>
          <p:cNvPr id="5" name="Picture 4">
            <a:extLst>
              <a:ext uri="{FF2B5EF4-FFF2-40B4-BE49-F238E27FC236}">
                <a16:creationId xmlns:a16="http://schemas.microsoft.com/office/drawing/2014/main" id="{80E2C226-14E4-4D0F-A1A3-B76DA534B55E}"/>
              </a:ext>
            </a:extLst>
          </p:cNvPr>
          <p:cNvPicPr>
            <a:picLocks noChangeAspect="1"/>
          </p:cNvPicPr>
          <p:nvPr/>
        </p:nvPicPr>
        <p:blipFill>
          <a:blip r:embed="rId3"/>
          <a:stretch>
            <a:fillRect/>
          </a:stretch>
        </p:blipFill>
        <p:spPr>
          <a:xfrm>
            <a:off x="10529454" y="0"/>
            <a:ext cx="1662546" cy="1221017"/>
          </a:xfrm>
          <a:prstGeom prst="rect">
            <a:avLst/>
          </a:prstGeom>
        </p:spPr>
      </p:pic>
      <p:graphicFrame>
        <p:nvGraphicFramePr>
          <p:cNvPr id="4" name="Table 3">
            <a:extLst>
              <a:ext uri="{FF2B5EF4-FFF2-40B4-BE49-F238E27FC236}">
                <a16:creationId xmlns:a16="http://schemas.microsoft.com/office/drawing/2014/main" id="{CEC269AD-8200-475F-B5C3-CDA2C007EEE2}"/>
              </a:ext>
            </a:extLst>
          </p:cNvPr>
          <p:cNvGraphicFramePr>
            <a:graphicFrameLocks noGrp="1"/>
          </p:cNvGraphicFramePr>
          <p:nvPr>
            <p:extLst>
              <p:ext uri="{D42A27DB-BD31-4B8C-83A1-F6EECF244321}">
                <p14:modId xmlns:p14="http://schemas.microsoft.com/office/powerpoint/2010/main" val="2534701027"/>
              </p:ext>
            </p:extLst>
          </p:nvPr>
        </p:nvGraphicFramePr>
        <p:xfrm>
          <a:off x="0" y="1042015"/>
          <a:ext cx="12192001" cy="5893634"/>
        </p:xfrm>
        <a:graphic>
          <a:graphicData uri="http://schemas.openxmlformats.org/drawingml/2006/table">
            <a:tbl>
              <a:tblPr firstRow="1" bandRow="1">
                <a:tableStyleId>{5C22544A-7EE6-4342-B048-85BDC9FD1C3A}</a:tableStyleId>
              </a:tblPr>
              <a:tblGrid>
                <a:gridCol w="2958057">
                  <a:extLst>
                    <a:ext uri="{9D8B030D-6E8A-4147-A177-3AD203B41FA5}">
                      <a16:colId xmlns:a16="http://schemas.microsoft.com/office/drawing/2014/main" val="3233817059"/>
                    </a:ext>
                  </a:extLst>
                </a:gridCol>
                <a:gridCol w="4154563">
                  <a:extLst>
                    <a:ext uri="{9D8B030D-6E8A-4147-A177-3AD203B41FA5}">
                      <a16:colId xmlns:a16="http://schemas.microsoft.com/office/drawing/2014/main" val="2702338617"/>
                    </a:ext>
                  </a:extLst>
                </a:gridCol>
                <a:gridCol w="5079381">
                  <a:extLst>
                    <a:ext uri="{9D8B030D-6E8A-4147-A177-3AD203B41FA5}">
                      <a16:colId xmlns:a16="http://schemas.microsoft.com/office/drawing/2014/main" val="760777855"/>
                    </a:ext>
                  </a:extLst>
                </a:gridCol>
              </a:tblGrid>
              <a:tr h="407234">
                <a:tc>
                  <a:txBody>
                    <a:bodyPr/>
                    <a:lstStyle/>
                    <a:p>
                      <a:pPr algn="ctr"/>
                      <a:r>
                        <a:rPr lang="en-US" dirty="0"/>
                        <a:t>FEATURES</a:t>
                      </a:r>
                    </a:p>
                  </a:txBody>
                  <a:tcPr/>
                </a:tc>
                <a:tc>
                  <a:txBody>
                    <a:bodyPr/>
                    <a:lstStyle/>
                    <a:p>
                      <a:pPr algn="ctr"/>
                      <a:r>
                        <a:rPr lang="en-US" dirty="0"/>
                        <a:t>PITA  (PRE – 2025)</a:t>
                      </a:r>
                    </a:p>
                  </a:txBody>
                  <a:tcPr/>
                </a:tc>
                <a:tc>
                  <a:txBody>
                    <a:bodyPr/>
                    <a:lstStyle/>
                    <a:p>
                      <a:pPr algn="ctr"/>
                      <a:r>
                        <a:rPr lang="en-US" dirty="0"/>
                        <a:t>NTA 2025 (NEW PAYE REFORM)</a:t>
                      </a:r>
                    </a:p>
                  </a:txBody>
                  <a:tcPr/>
                </a:tc>
                <a:extLst>
                  <a:ext uri="{0D108BD9-81ED-4DB2-BD59-A6C34878D82A}">
                    <a16:rowId xmlns:a16="http://schemas.microsoft.com/office/drawing/2014/main" val="281135305"/>
                  </a:ext>
                </a:extLst>
              </a:tr>
              <a:tr h="407234">
                <a:tc>
                  <a:txBody>
                    <a:bodyPr/>
                    <a:lstStyle/>
                    <a:p>
                      <a:r>
                        <a:rPr lang="en-US" b="1" dirty="0"/>
                        <a:t>Exemption Threshold </a:t>
                      </a:r>
                    </a:p>
                  </a:txBody>
                  <a:tcPr/>
                </a:tc>
                <a:tc>
                  <a:txBody>
                    <a:bodyPr/>
                    <a:lstStyle/>
                    <a:p>
                      <a:r>
                        <a:rPr lang="en-US" dirty="0"/>
                        <a:t>Existed under earlier PITA regimes. Individuals earning below N30,000 monthly were fully exempted from tax </a:t>
                      </a:r>
                    </a:p>
                  </a:txBody>
                  <a:tcPr/>
                </a:tc>
                <a:tc>
                  <a:txBody>
                    <a:bodyPr/>
                    <a:lstStyle/>
                    <a:p>
                      <a:pPr algn="just"/>
                      <a:r>
                        <a:rPr lang="en-US" dirty="0"/>
                        <a:t>According to Section 58 (Fourth Schedule) Individuals earning N800,000 or less per annum are fully exempt from tax on their income and gains </a:t>
                      </a:r>
                    </a:p>
                  </a:txBody>
                  <a:tcPr/>
                </a:tc>
                <a:extLst>
                  <a:ext uri="{0D108BD9-81ED-4DB2-BD59-A6C34878D82A}">
                    <a16:rowId xmlns:a16="http://schemas.microsoft.com/office/drawing/2014/main" val="184644645"/>
                  </a:ext>
                </a:extLst>
              </a:tr>
              <a:tr h="407234">
                <a:tc>
                  <a:txBody>
                    <a:bodyPr/>
                    <a:lstStyle/>
                    <a:p>
                      <a:r>
                        <a:rPr lang="en-US" b="1" dirty="0"/>
                        <a:t>Graduated Tax Rate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a:cs typeface="+mn-cs"/>
                        </a:rPr>
                        <a:t>Higher Tax Rates: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The Graduated PAYE tax rates under PITA are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First       N300,000              -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Next       N300,000              -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Next       N500,000              -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Next       N500,000              -   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Next    N1,600,000              -   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Above N3,200,000              -   24%</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a:cs typeface="+mn-cs"/>
                        </a:rPr>
                        <a:t>Higher Tax Rates: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The Graduated PAYE tax rates have been reviewed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First    N800,000             -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Next    N2.2Million           -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Next    N9 Million             -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Next    N13 Million           -    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Next    N25 Million           -    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Above N50 Million           -    25%</a:t>
                      </a:r>
                    </a:p>
                    <a:p>
                      <a:endParaRPr lang="en-US" dirty="0"/>
                    </a:p>
                  </a:txBody>
                  <a:tcPr/>
                </a:tc>
                <a:extLst>
                  <a:ext uri="{0D108BD9-81ED-4DB2-BD59-A6C34878D82A}">
                    <a16:rowId xmlns:a16="http://schemas.microsoft.com/office/drawing/2014/main" val="810689635"/>
                  </a:ext>
                </a:extLst>
              </a:tr>
              <a:tr h="407234">
                <a:tc>
                  <a:txBody>
                    <a:bodyPr/>
                    <a:lstStyle/>
                    <a:p>
                      <a:r>
                        <a:rPr lang="en-US" b="1" dirty="0"/>
                        <a:t>Relief and Allowance </a:t>
                      </a:r>
                    </a:p>
                  </a:txBody>
                  <a:tcPr/>
                </a:tc>
                <a:tc>
                  <a:txBody>
                    <a:bodyPr/>
                    <a:lstStyle/>
                    <a:p>
                      <a:r>
                        <a:rPr lang="en-US" dirty="0"/>
                        <a:t>Consolidated Relief Allowance:</a:t>
                      </a:r>
                    </a:p>
                    <a:p>
                      <a:endParaRPr lang="en-US" dirty="0"/>
                    </a:p>
                    <a:p>
                      <a:r>
                        <a:rPr lang="en-US" dirty="0"/>
                        <a:t>20% of Gross Income + Higher of 1% of Gross Income or N200,000</a:t>
                      </a:r>
                    </a:p>
                  </a:txBody>
                  <a:tcPr/>
                </a:tc>
                <a:tc>
                  <a:txBody>
                    <a:bodyPr/>
                    <a:lstStyle/>
                    <a:p>
                      <a:r>
                        <a:rPr lang="en-US" dirty="0"/>
                        <a:t>Under NTA 2025, Section 30(1)(a)(vi), Consolidated Relief Allowance is redefined to Rent Allowance:</a:t>
                      </a:r>
                    </a:p>
                    <a:p>
                      <a:endParaRPr lang="en-US" b="0" dirty="0"/>
                    </a:p>
                    <a:p>
                      <a:r>
                        <a:rPr lang="en-US" b="0" dirty="0"/>
                        <a:t>20% of Annual Rent capped at N500,000</a:t>
                      </a:r>
                    </a:p>
                  </a:txBody>
                  <a:tcPr/>
                </a:tc>
                <a:extLst>
                  <a:ext uri="{0D108BD9-81ED-4DB2-BD59-A6C34878D82A}">
                    <a16:rowId xmlns:a16="http://schemas.microsoft.com/office/drawing/2014/main" val="3820252365"/>
                  </a:ext>
                </a:extLst>
              </a:tr>
            </a:tbl>
          </a:graphicData>
        </a:graphic>
      </p:graphicFrame>
      <p:cxnSp>
        <p:nvCxnSpPr>
          <p:cNvPr id="9" name="Straight Connector 8">
            <a:extLst>
              <a:ext uri="{FF2B5EF4-FFF2-40B4-BE49-F238E27FC236}">
                <a16:creationId xmlns:a16="http://schemas.microsoft.com/office/drawing/2014/main" id="{5478ADC7-2BA4-4C81-8022-B398D967177D}"/>
              </a:ext>
            </a:extLst>
          </p:cNvPr>
          <p:cNvCxnSpPr>
            <a:cxnSpLocks/>
          </p:cNvCxnSpPr>
          <p:nvPr/>
        </p:nvCxnSpPr>
        <p:spPr>
          <a:xfrm flipV="1">
            <a:off x="996208" y="83350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87EB4B-E6BD-4DCA-9E84-93F5DB2F56C3}"/>
              </a:ext>
            </a:extLst>
          </p:cNvPr>
          <p:cNvCxnSpPr>
            <a:cxnSpLocks/>
          </p:cNvCxnSpPr>
          <p:nvPr/>
        </p:nvCxnSpPr>
        <p:spPr>
          <a:xfrm flipV="1">
            <a:off x="1003466" y="88430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55A601A-4BA4-4075-916B-BD3C83F46EF8}"/>
              </a:ext>
            </a:extLst>
          </p:cNvPr>
          <p:cNvSpPr txBox="1"/>
          <p:nvPr/>
        </p:nvSpPr>
        <p:spPr>
          <a:xfrm>
            <a:off x="967180" y="370854"/>
            <a:ext cx="9019309" cy="553998"/>
          </a:xfrm>
          <a:prstGeom prst="rect">
            <a:avLst/>
          </a:prstGeom>
          <a:noFill/>
        </p:spPr>
        <p:txBody>
          <a:bodyPr wrap="square" rtlCol="0">
            <a:spAutoFit/>
          </a:bodyPr>
          <a:lstStyle/>
          <a:p>
            <a:pPr lvl="0">
              <a:defRPr/>
            </a:pPr>
            <a:r>
              <a:rPr lang="en-US" sz="3000" b="1" dirty="0">
                <a:ln/>
                <a:solidFill>
                  <a:srgbClr val="00B0F0"/>
                </a:solidFill>
                <a:latin typeface="Arial"/>
              </a:rPr>
              <a:t>KEY CHANGES IN THE NIGERIA TAX ACT 2025</a:t>
            </a:r>
          </a:p>
        </p:txBody>
      </p:sp>
      <p:sp>
        <p:nvSpPr>
          <p:cNvPr id="12" name="TextBox 11">
            <a:extLst>
              <a:ext uri="{FF2B5EF4-FFF2-40B4-BE49-F238E27FC236}">
                <a16:creationId xmlns:a16="http://schemas.microsoft.com/office/drawing/2014/main" id="{A1E57170-E517-4416-BA9D-419F368D3822}"/>
              </a:ext>
            </a:extLst>
          </p:cNvPr>
          <p:cNvSpPr txBox="1"/>
          <p:nvPr/>
        </p:nvSpPr>
        <p:spPr>
          <a:xfrm>
            <a:off x="613889" y="6407819"/>
            <a:ext cx="7065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Arial"/>
              </a:rPr>
              <a:t>15</a:t>
            </a:r>
            <a:endParaRPr kumimoji="0" lang="en-US" sz="2800" b="1"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73086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61565-903D-492E-94E5-DB45157C2F4E}"/>
              </a:ext>
            </a:extLst>
          </p:cNvPr>
          <p:cNvPicPr>
            <a:picLocks noChangeAspect="1"/>
          </p:cNvPicPr>
          <p:nvPr/>
        </p:nvPicPr>
        <p:blipFill>
          <a:blip r:embed="rId2"/>
          <a:stretch>
            <a:fillRect/>
          </a:stretch>
        </p:blipFill>
        <p:spPr>
          <a:xfrm>
            <a:off x="0" y="14515"/>
            <a:ext cx="12192000" cy="6857998"/>
          </a:xfrm>
          <a:prstGeom prst="rect">
            <a:avLst/>
          </a:prstGeom>
        </p:spPr>
      </p:pic>
      <p:pic>
        <p:nvPicPr>
          <p:cNvPr id="5" name="Picture 4">
            <a:extLst>
              <a:ext uri="{FF2B5EF4-FFF2-40B4-BE49-F238E27FC236}">
                <a16:creationId xmlns:a16="http://schemas.microsoft.com/office/drawing/2014/main" id="{80E2C226-14E4-4D0F-A1A3-B76DA534B55E}"/>
              </a:ext>
            </a:extLst>
          </p:cNvPr>
          <p:cNvPicPr>
            <a:picLocks noChangeAspect="1"/>
          </p:cNvPicPr>
          <p:nvPr/>
        </p:nvPicPr>
        <p:blipFill>
          <a:blip r:embed="rId3"/>
          <a:stretch>
            <a:fillRect/>
          </a:stretch>
        </p:blipFill>
        <p:spPr>
          <a:xfrm>
            <a:off x="10529454" y="0"/>
            <a:ext cx="1662546" cy="1221017"/>
          </a:xfrm>
          <a:prstGeom prst="rect">
            <a:avLst/>
          </a:prstGeom>
        </p:spPr>
      </p:pic>
      <p:graphicFrame>
        <p:nvGraphicFramePr>
          <p:cNvPr id="4" name="Table 3">
            <a:extLst>
              <a:ext uri="{FF2B5EF4-FFF2-40B4-BE49-F238E27FC236}">
                <a16:creationId xmlns:a16="http://schemas.microsoft.com/office/drawing/2014/main" id="{CEC269AD-8200-475F-B5C3-CDA2C007EEE2}"/>
              </a:ext>
            </a:extLst>
          </p:cNvPr>
          <p:cNvGraphicFramePr>
            <a:graphicFrameLocks noGrp="1"/>
          </p:cNvGraphicFramePr>
          <p:nvPr>
            <p:extLst>
              <p:ext uri="{D42A27DB-BD31-4B8C-83A1-F6EECF244321}">
                <p14:modId xmlns:p14="http://schemas.microsoft.com/office/powerpoint/2010/main" val="2968286058"/>
              </p:ext>
            </p:extLst>
          </p:nvPr>
        </p:nvGraphicFramePr>
        <p:xfrm>
          <a:off x="41565" y="1211454"/>
          <a:ext cx="12122726" cy="5632939"/>
        </p:xfrm>
        <a:graphic>
          <a:graphicData uri="http://schemas.openxmlformats.org/drawingml/2006/table">
            <a:tbl>
              <a:tblPr firstRow="1" bandRow="1">
                <a:tableStyleId>{5C22544A-7EE6-4342-B048-85BDC9FD1C3A}</a:tableStyleId>
              </a:tblPr>
              <a:tblGrid>
                <a:gridCol w="3020291">
                  <a:extLst>
                    <a:ext uri="{9D8B030D-6E8A-4147-A177-3AD203B41FA5}">
                      <a16:colId xmlns:a16="http://schemas.microsoft.com/office/drawing/2014/main" val="3233817059"/>
                    </a:ext>
                  </a:extLst>
                </a:gridCol>
                <a:gridCol w="3823853">
                  <a:extLst>
                    <a:ext uri="{9D8B030D-6E8A-4147-A177-3AD203B41FA5}">
                      <a16:colId xmlns:a16="http://schemas.microsoft.com/office/drawing/2014/main" val="2702338617"/>
                    </a:ext>
                  </a:extLst>
                </a:gridCol>
                <a:gridCol w="5278582">
                  <a:extLst>
                    <a:ext uri="{9D8B030D-6E8A-4147-A177-3AD203B41FA5}">
                      <a16:colId xmlns:a16="http://schemas.microsoft.com/office/drawing/2014/main" val="760777855"/>
                    </a:ext>
                  </a:extLst>
                </a:gridCol>
              </a:tblGrid>
              <a:tr h="421954">
                <a:tc>
                  <a:txBody>
                    <a:bodyPr/>
                    <a:lstStyle/>
                    <a:p>
                      <a:pPr algn="ctr"/>
                      <a:r>
                        <a:rPr lang="en-US" sz="1700" dirty="0"/>
                        <a:t>FEATURES</a:t>
                      </a:r>
                    </a:p>
                  </a:txBody>
                  <a:tcPr/>
                </a:tc>
                <a:tc>
                  <a:txBody>
                    <a:bodyPr/>
                    <a:lstStyle/>
                    <a:p>
                      <a:pPr algn="ctr"/>
                      <a:r>
                        <a:rPr lang="en-US" sz="1700" dirty="0"/>
                        <a:t>PITA (PRE – 2025)</a:t>
                      </a:r>
                    </a:p>
                  </a:txBody>
                  <a:tcPr/>
                </a:tc>
                <a:tc>
                  <a:txBody>
                    <a:bodyPr/>
                    <a:lstStyle/>
                    <a:p>
                      <a:pPr algn="ctr"/>
                      <a:r>
                        <a:rPr lang="en-US" sz="1700" dirty="0"/>
                        <a:t>NTA 2025 (NEW PAYE REFORM)</a:t>
                      </a:r>
                    </a:p>
                  </a:txBody>
                  <a:tcPr/>
                </a:tc>
                <a:extLst>
                  <a:ext uri="{0D108BD9-81ED-4DB2-BD59-A6C34878D82A}">
                    <a16:rowId xmlns:a16="http://schemas.microsoft.com/office/drawing/2014/main" val="281135305"/>
                  </a:ext>
                </a:extLst>
              </a:tr>
              <a:tr h="900079">
                <a:tc>
                  <a:txBody>
                    <a:bodyPr/>
                    <a:lstStyle/>
                    <a:p>
                      <a:pPr marL="285750" indent="-285750" algn="l">
                        <a:buFont typeface="Arial" panose="020B0604020202020204" pitchFamily="34" charset="0"/>
                        <a:buChar char="•"/>
                      </a:pPr>
                      <a:r>
                        <a:rPr lang="en-US" sz="1700" dirty="0"/>
                        <a:t>Uniform Monthly Withholding &amp; Remittance </a:t>
                      </a:r>
                    </a:p>
                  </a:txBody>
                  <a:tcPr/>
                </a:tc>
                <a:tc>
                  <a:txBody>
                    <a:bodyPr/>
                    <a:lstStyle/>
                    <a:p>
                      <a:pPr algn="just"/>
                      <a:r>
                        <a:rPr lang="en-US" sz="1700" dirty="0"/>
                        <a:t>State-by-State Variation - Non Uniform Rules </a:t>
                      </a:r>
                    </a:p>
                  </a:txBody>
                  <a:tcPr/>
                </a:tc>
                <a:tc>
                  <a:txBody>
                    <a:bodyPr/>
                    <a:lstStyle/>
                    <a:p>
                      <a:pPr algn="just"/>
                      <a:r>
                        <a:rPr lang="en-US" sz="1700" dirty="0"/>
                        <a:t>The reform mandates uniform deductions, withholding and remittance of PAYE by all employer nationwide </a:t>
                      </a:r>
                    </a:p>
                  </a:txBody>
                  <a:tcPr/>
                </a:tc>
                <a:extLst>
                  <a:ext uri="{0D108BD9-81ED-4DB2-BD59-A6C34878D82A}">
                    <a16:rowId xmlns:a16="http://schemas.microsoft.com/office/drawing/2014/main" val="184644645"/>
                  </a:ext>
                </a:extLst>
              </a:tr>
              <a:tr h="900079">
                <a:tc>
                  <a:txBody>
                    <a:bodyPr/>
                    <a:lstStyle/>
                    <a:p>
                      <a:pPr marL="285750" indent="-285750" algn="l">
                        <a:buFont typeface="Arial" panose="020B0604020202020204" pitchFamily="34" charset="0"/>
                        <a:buChar char="•"/>
                      </a:pPr>
                      <a:r>
                        <a:rPr lang="en-US" sz="1700" dirty="0"/>
                        <a:t>Standardization of documentation &amp; digital platform</a:t>
                      </a:r>
                    </a:p>
                  </a:txBody>
                  <a:tcPr/>
                </a:tc>
                <a:tc>
                  <a:txBody>
                    <a:bodyPr/>
                    <a:lstStyle/>
                    <a:p>
                      <a:pPr algn="just"/>
                      <a:r>
                        <a:rPr lang="en-US" sz="1700" dirty="0"/>
                        <a:t>Many manual/paper processes, State Variation </a:t>
                      </a:r>
                    </a:p>
                  </a:txBody>
                  <a:tcPr/>
                </a:tc>
                <a:tc>
                  <a:txBody>
                    <a:bodyPr/>
                    <a:lstStyle/>
                    <a:p>
                      <a:pPr algn="just"/>
                      <a:r>
                        <a:rPr lang="en-US" sz="1700" dirty="0"/>
                        <a:t>Standard templates, e-filing, and digital remittance to harmonized platforms </a:t>
                      </a:r>
                    </a:p>
                  </a:txBody>
                  <a:tcPr/>
                </a:tc>
                <a:extLst>
                  <a:ext uri="{0D108BD9-81ED-4DB2-BD59-A6C34878D82A}">
                    <a16:rowId xmlns:a16="http://schemas.microsoft.com/office/drawing/2014/main" val="810689635"/>
                  </a:ext>
                </a:extLst>
              </a:tr>
              <a:tr h="631635">
                <a:tc>
                  <a:txBody>
                    <a:bodyPr/>
                    <a:lstStyle/>
                    <a:p>
                      <a:pPr marL="285750" indent="-285750" algn="just">
                        <a:buFont typeface="Arial" panose="020B0604020202020204" pitchFamily="34" charset="0"/>
                        <a:buChar char="•"/>
                      </a:pPr>
                      <a:r>
                        <a:rPr lang="en-US" sz="1700" dirty="0"/>
                        <a:t>Enforcement Strength and Penalties </a:t>
                      </a:r>
                    </a:p>
                  </a:txBody>
                  <a:tcPr/>
                </a:tc>
                <a:tc>
                  <a:txBody>
                    <a:bodyPr/>
                    <a:lstStyle/>
                    <a:p>
                      <a:pPr algn="just"/>
                      <a:r>
                        <a:rPr lang="en-US" sz="1700" dirty="0"/>
                        <a:t>Disparate enforcement, weak linkage </a:t>
                      </a:r>
                    </a:p>
                  </a:txBody>
                  <a:tcPr/>
                </a:tc>
                <a:tc>
                  <a:txBody>
                    <a:bodyPr/>
                    <a:lstStyle/>
                    <a:p>
                      <a:pPr algn="just"/>
                      <a:r>
                        <a:rPr lang="en-US" sz="1700" dirty="0"/>
                        <a:t>Stronger penalties, cross-checking, interest, penalties and other sanctions.</a:t>
                      </a:r>
                    </a:p>
                  </a:txBody>
                  <a:tcPr/>
                </a:tc>
                <a:extLst>
                  <a:ext uri="{0D108BD9-81ED-4DB2-BD59-A6C34878D82A}">
                    <a16:rowId xmlns:a16="http://schemas.microsoft.com/office/drawing/2014/main" val="3820252365"/>
                  </a:ext>
                </a:extLst>
              </a:tr>
              <a:tr h="2779192">
                <a:tc>
                  <a:txBody>
                    <a:bodyPr/>
                    <a:lstStyle/>
                    <a:p>
                      <a:pPr marL="285750" indent="-285750" algn="l">
                        <a:buFont typeface="Arial" panose="020B0604020202020204" pitchFamily="34" charset="0"/>
                        <a:buChar char="•"/>
                      </a:pPr>
                      <a:r>
                        <a:rPr lang="en-US" sz="1700" dirty="0"/>
                        <a:t>Residency and Employment Income </a:t>
                      </a:r>
                    </a:p>
                  </a:txBody>
                  <a:tcPr/>
                </a:tc>
                <a:tc>
                  <a:txBody>
                    <a:bodyPr/>
                    <a:lstStyle/>
                    <a:p>
                      <a:pPr algn="just"/>
                      <a:endParaRPr lang="en-US" sz="1700" dirty="0"/>
                    </a:p>
                  </a:txBody>
                  <a:tcPr/>
                </a:tc>
                <a:tc>
                  <a:txBody>
                    <a:bodyPr/>
                    <a:lstStyle/>
                    <a:p>
                      <a:pPr algn="just"/>
                      <a:r>
                        <a:rPr lang="en-US" sz="1700" dirty="0"/>
                        <a:t>The NTA 2025 clarifies the taxation of employment income. A resident individual is taxed on employment income and non residents are taxed on duties performed in Nigeria, that is:</a:t>
                      </a:r>
                    </a:p>
                    <a:p>
                      <a:pPr marL="285750" indent="-285750" algn="just">
                        <a:buFont typeface="Arial" panose="020B0604020202020204" pitchFamily="34" charset="0"/>
                        <a:buChar char="•"/>
                      </a:pPr>
                      <a:r>
                        <a:rPr lang="en-US" sz="1700" dirty="0"/>
                        <a:t>If you work in Nigeria, your income is taxable in Nigeria </a:t>
                      </a:r>
                    </a:p>
                    <a:p>
                      <a:pPr marL="285750" indent="-285750" algn="just">
                        <a:buFont typeface="Arial" panose="020B0604020202020204" pitchFamily="34" charset="0"/>
                        <a:buChar char="•"/>
                      </a:pPr>
                      <a:r>
                        <a:rPr lang="en-US" sz="1700" dirty="0"/>
                        <a:t>Even if you work abroad, but your employer is Nigerian, your income is still taxable in Nigeria </a:t>
                      </a:r>
                    </a:p>
                    <a:p>
                      <a:pPr marL="285750" indent="-285750" algn="just">
                        <a:buFont typeface="Arial" panose="020B0604020202020204" pitchFamily="34" charset="0"/>
                        <a:buChar char="•"/>
                      </a:pPr>
                      <a:r>
                        <a:rPr lang="en-US" sz="1700" dirty="0"/>
                        <a:t>Non resident are taxed on employment income derived from Nigeria </a:t>
                      </a:r>
                    </a:p>
                  </a:txBody>
                  <a:tcPr/>
                </a:tc>
                <a:extLst>
                  <a:ext uri="{0D108BD9-81ED-4DB2-BD59-A6C34878D82A}">
                    <a16:rowId xmlns:a16="http://schemas.microsoft.com/office/drawing/2014/main" val="1653906168"/>
                  </a:ext>
                </a:extLst>
              </a:tr>
            </a:tbl>
          </a:graphicData>
        </a:graphic>
      </p:graphicFrame>
      <p:cxnSp>
        <p:nvCxnSpPr>
          <p:cNvPr id="9" name="Straight Connector 8">
            <a:extLst>
              <a:ext uri="{FF2B5EF4-FFF2-40B4-BE49-F238E27FC236}">
                <a16:creationId xmlns:a16="http://schemas.microsoft.com/office/drawing/2014/main" id="{C89D95B3-867C-4318-ACAE-15CBCE42A466}"/>
              </a:ext>
            </a:extLst>
          </p:cNvPr>
          <p:cNvCxnSpPr>
            <a:cxnSpLocks/>
          </p:cNvCxnSpPr>
          <p:nvPr/>
        </p:nvCxnSpPr>
        <p:spPr>
          <a:xfrm flipV="1">
            <a:off x="996208" y="83350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B3AFF3-1F59-4E05-A21D-007D7C12FC6D}"/>
              </a:ext>
            </a:extLst>
          </p:cNvPr>
          <p:cNvCxnSpPr>
            <a:cxnSpLocks/>
          </p:cNvCxnSpPr>
          <p:nvPr/>
        </p:nvCxnSpPr>
        <p:spPr>
          <a:xfrm flipV="1">
            <a:off x="1003466" y="88430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AD83C24-CC29-435D-9185-78DFD33158F9}"/>
              </a:ext>
            </a:extLst>
          </p:cNvPr>
          <p:cNvSpPr txBox="1"/>
          <p:nvPr/>
        </p:nvSpPr>
        <p:spPr>
          <a:xfrm>
            <a:off x="6068288" y="6301738"/>
            <a:ext cx="7065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cs typeface="+mn-cs"/>
              </a:rPr>
              <a:t>16</a:t>
            </a:r>
          </a:p>
        </p:txBody>
      </p:sp>
      <p:sp>
        <p:nvSpPr>
          <p:cNvPr id="13" name="TextBox 12">
            <a:extLst>
              <a:ext uri="{FF2B5EF4-FFF2-40B4-BE49-F238E27FC236}">
                <a16:creationId xmlns:a16="http://schemas.microsoft.com/office/drawing/2014/main" id="{63235E67-119C-46A3-A297-25B9E5E6AA60}"/>
              </a:ext>
            </a:extLst>
          </p:cNvPr>
          <p:cNvSpPr txBox="1"/>
          <p:nvPr/>
        </p:nvSpPr>
        <p:spPr>
          <a:xfrm>
            <a:off x="967180" y="370854"/>
            <a:ext cx="9019309" cy="553998"/>
          </a:xfrm>
          <a:prstGeom prst="rect">
            <a:avLst/>
          </a:prstGeom>
          <a:noFill/>
        </p:spPr>
        <p:txBody>
          <a:bodyPr wrap="square" rtlCol="0">
            <a:spAutoFit/>
          </a:bodyPr>
          <a:lstStyle/>
          <a:p>
            <a:pPr lvl="0">
              <a:defRPr/>
            </a:pPr>
            <a:r>
              <a:rPr lang="en-US" sz="3000" b="1" dirty="0">
                <a:ln/>
                <a:solidFill>
                  <a:srgbClr val="00B0F0"/>
                </a:solidFill>
                <a:latin typeface="Arial"/>
              </a:rPr>
              <a:t>KEY CHANGES IN THE NIGERIA TAX ACT 2025</a:t>
            </a:r>
          </a:p>
        </p:txBody>
      </p:sp>
    </p:spTree>
    <p:extLst>
      <p:ext uri="{BB962C8B-B14F-4D97-AF65-F5344CB8AC3E}">
        <p14:creationId xmlns:p14="http://schemas.microsoft.com/office/powerpoint/2010/main" val="138711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61565-903D-492E-94E5-DB45157C2F4E}"/>
              </a:ext>
            </a:extLst>
          </p:cNvPr>
          <p:cNvPicPr>
            <a:picLocks noChangeAspect="1"/>
          </p:cNvPicPr>
          <p:nvPr/>
        </p:nvPicPr>
        <p:blipFill>
          <a:blip r:embed="rId2"/>
          <a:stretch>
            <a:fillRect/>
          </a:stretch>
        </p:blipFill>
        <p:spPr>
          <a:xfrm>
            <a:off x="0" y="14515"/>
            <a:ext cx="12192000" cy="6857998"/>
          </a:xfrm>
          <a:prstGeom prst="rect">
            <a:avLst/>
          </a:prstGeom>
        </p:spPr>
      </p:pic>
      <p:pic>
        <p:nvPicPr>
          <p:cNvPr id="5" name="Picture 4">
            <a:extLst>
              <a:ext uri="{FF2B5EF4-FFF2-40B4-BE49-F238E27FC236}">
                <a16:creationId xmlns:a16="http://schemas.microsoft.com/office/drawing/2014/main" id="{80E2C226-14E4-4D0F-A1A3-B76DA534B55E}"/>
              </a:ext>
            </a:extLst>
          </p:cNvPr>
          <p:cNvPicPr>
            <a:picLocks noChangeAspect="1"/>
          </p:cNvPicPr>
          <p:nvPr/>
        </p:nvPicPr>
        <p:blipFill>
          <a:blip r:embed="rId3"/>
          <a:stretch>
            <a:fillRect/>
          </a:stretch>
        </p:blipFill>
        <p:spPr>
          <a:xfrm>
            <a:off x="10529454" y="0"/>
            <a:ext cx="1662546" cy="1221017"/>
          </a:xfrm>
          <a:prstGeom prst="rect">
            <a:avLst/>
          </a:prstGeom>
        </p:spPr>
      </p:pic>
      <p:sp>
        <p:nvSpPr>
          <p:cNvPr id="3" name="TextBox 2">
            <a:extLst>
              <a:ext uri="{FF2B5EF4-FFF2-40B4-BE49-F238E27FC236}">
                <a16:creationId xmlns:a16="http://schemas.microsoft.com/office/drawing/2014/main" id="{94037A90-D5E3-4096-B353-8D1D44FBF39D}"/>
              </a:ext>
            </a:extLst>
          </p:cNvPr>
          <p:cNvSpPr txBox="1"/>
          <p:nvPr/>
        </p:nvSpPr>
        <p:spPr>
          <a:xfrm>
            <a:off x="928251" y="1061095"/>
            <a:ext cx="10335493" cy="5016758"/>
          </a:xfrm>
          <a:prstGeom prst="rect">
            <a:avLst/>
          </a:prstGeom>
          <a:noFill/>
          <a:ln>
            <a:noFill/>
          </a:ln>
        </p:spPr>
        <p:txBody>
          <a:bodyPr wrap="square" rtlCol="0">
            <a:spAutoFit/>
          </a:bodyPr>
          <a:lstStyle/>
          <a:p>
            <a:pPr marL="342900" indent="-342900" algn="just">
              <a:lnSpc>
                <a:spcPct val="200000"/>
              </a:lnSpc>
              <a:buFont typeface="Arial" panose="020B0604020202020204" pitchFamily="34" charset="0"/>
              <a:buChar char="•"/>
            </a:pPr>
            <a:r>
              <a:rPr lang="en-US" sz="2000" b="1" dirty="0"/>
              <a:t>Valuation of Benefits-in-Kind</a:t>
            </a:r>
          </a:p>
          <a:p>
            <a:pPr algn="just"/>
            <a:r>
              <a:rPr lang="en-US" sz="2000" dirty="0"/>
              <a:t>Section 14(1) of NTA 2025 states that:</a:t>
            </a:r>
          </a:p>
          <a:p>
            <a:pPr algn="just"/>
            <a:r>
              <a:rPr lang="en-US" sz="2000" dirty="0"/>
              <a:t>If an employee uses as asset belonging to the employer (wholly or in part) to provide a benefit or perquisite (other than living accommodation), then the employee is deemed to have earned an annual benefit of 5% of the amount expended by the employer in acquiring the assets. If that cannot be ascertained, then 5% of the market value of the asset as at the time of acquisition </a:t>
            </a:r>
          </a:p>
          <a:p>
            <a:pPr algn="just"/>
            <a:endParaRPr lang="en-US" sz="2000" dirty="0"/>
          </a:p>
          <a:p>
            <a:pPr algn="just"/>
            <a:r>
              <a:rPr lang="en-US" sz="2000" dirty="0"/>
              <a:t>(2) Rent or hire for the assets, the annual benefit is deemed to be annual amount of rent or hire </a:t>
            </a:r>
          </a:p>
          <a:p>
            <a:pPr algn="just"/>
            <a:endParaRPr lang="en-US" sz="2000" dirty="0"/>
          </a:p>
          <a:p>
            <a:pPr algn="just"/>
            <a:r>
              <a:rPr lang="en-US" sz="2000" dirty="0"/>
              <a:t>(c) Any expense the employer includes to provide a benefit, the deemed income is the annual amount expended by the employer </a:t>
            </a:r>
          </a:p>
          <a:p>
            <a:pPr marL="342900" indent="-342900" algn="jus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endParaRPr lang="en-US" sz="2000" b="1" dirty="0">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3D4DB95B-9E45-4BF7-9959-754CA9BBF633}"/>
              </a:ext>
            </a:extLst>
          </p:cNvPr>
          <p:cNvCxnSpPr>
            <a:cxnSpLocks/>
          </p:cNvCxnSpPr>
          <p:nvPr/>
        </p:nvCxnSpPr>
        <p:spPr>
          <a:xfrm flipV="1">
            <a:off x="996208" y="83350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B994C9-7F6A-4384-BD82-FB9F5009EE70}"/>
              </a:ext>
            </a:extLst>
          </p:cNvPr>
          <p:cNvCxnSpPr>
            <a:cxnSpLocks/>
          </p:cNvCxnSpPr>
          <p:nvPr/>
        </p:nvCxnSpPr>
        <p:spPr>
          <a:xfrm flipV="1">
            <a:off x="1003466" y="88430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ED86B87-737D-4207-BD19-B0C7E9807CC4}"/>
              </a:ext>
            </a:extLst>
          </p:cNvPr>
          <p:cNvSpPr txBox="1"/>
          <p:nvPr/>
        </p:nvSpPr>
        <p:spPr>
          <a:xfrm>
            <a:off x="967180" y="370854"/>
            <a:ext cx="9019309" cy="523220"/>
          </a:xfrm>
          <a:prstGeom prst="rect">
            <a:avLst/>
          </a:prstGeom>
          <a:noFill/>
        </p:spPr>
        <p:txBody>
          <a:bodyPr wrap="square" rtlCol="0">
            <a:spAutoFit/>
          </a:bodyPr>
          <a:lstStyle/>
          <a:p>
            <a:pPr marL="0" lvl="1">
              <a:defRPr/>
            </a:pPr>
            <a:r>
              <a:rPr lang="en-US" sz="2800" b="1" dirty="0">
                <a:ln/>
                <a:solidFill>
                  <a:srgbClr val="00B0F0"/>
                </a:solidFill>
                <a:latin typeface="Arial"/>
              </a:rPr>
              <a:t>OTHER ASPECTS OF THE NIGERIAN TAX ACT 2025</a:t>
            </a:r>
          </a:p>
        </p:txBody>
      </p:sp>
      <p:sp>
        <p:nvSpPr>
          <p:cNvPr id="12" name="TextBox 11">
            <a:extLst>
              <a:ext uri="{FF2B5EF4-FFF2-40B4-BE49-F238E27FC236}">
                <a16:creationId xmlns:a16="http://schemas.microsoft.com/office/drawing/2014/main" id="{137A2409-F1DD-45BB-8D17-1EB9F24D418D}"/>
              </a:ext>
            </a:extLst>
          </p:cNvPr>
          <p:cNvSpPr txBox="1"/>
          <p:nvPr/>
        </p:nvSpPr>
        <p:spPr>
          <a:xfrm>
            <a:off x="6095998" y="6315588"/>
            <a:ext cx="7065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Arial"/>
              </a:rPr>
              <a:t>17</a:t>
            </a:r>
            <a:endParaRPr kumimoji="0" lang="en-US" sz="2800" b="1"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6539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61565-903D-492E-94E5-DB45157C2F4E}"/>
              </a:ext>
            </a:extLst>
          </p:cNvPr>
          <p:cNvPicPr>
            <a:picLocks noChangeAspect="1"/>
          </p:cNvPicPr>
          <p:nvPr/>
        </p:nvPicPr>
        <p:blipFill>
          <a:blip r:embed="rId2"/>
          <a:stretch>
            <a:fillRect/>
          </a:stretch>
        </p:blipFill>
        <p:spPr>
          <a:xfrm>
            <a:off x="0" y="14515"/>
            <a:ext cx="12192000" cy="6857998"/>
          </a:xfrm>
          <a:prstGeom prst="rect">
            <a:avLst/>
          </a:prstGeom>
        </p:spPr>
      </p:pic>
      <p:pic>
        <p:nvPicPr>
          <p:cNvPr id="5" name="Picture 4">
            <a:extLst>
              <a:ext uri="{FF2B5EF4-FFF2-40B4-BE49-F238E27FC236}">
                <a16:creationId xmlns:a16="http://schemas.microsoft.com/office/drawing/2014/main" id="{80E2C226-14E4-4D0F-A1A3-B76DA534B55E}"/>
              </a:ext>
            </a:extLst>
          </p:cNvPr>
          <p:cNvPicPr>
            <a:picLocks noChangeAspect="1"/>
          </p:cNvPicPr>
          <p:nvPr/>
        </p:nvPicPr>
        <p:blipFill>
          <a:blip r:embed="rId3"/>
          <a:stretch>
            <a:fillRect/>
          </a:stretch>
        </p:blipFill>
        <p:spPr>
          <a:xfrm>
            <a:off x="10529454" y="0"/>
            <a:ext cx="1662546" cy="1221017"/>
          </a:xfrm>
          <a:prstGeom prst="rect">
            <a:avLst/>
          </a:prstGeom>
        </p:spPr>
      </p:pic>
      <p:sp>
        <p:nvSpPr>
          <p:cNvPr id="3" name="TextBox 2">
            <a:extLst>
              <a:ext uri="{FF2B5EF4-FFF2-40B4-BE49-F238E27FC236}">
                <a16:creationId xmlns:a16="http://schemas.microsoft.com/office/drawing/2014/main" id="{94037A90-D5E3-4096-B353-8D1D44FBF39D}"/>
              </a:ext>
            </a:extLst>
          </p:cNvPr>
          <p:cNvSpPr txBox="1"/>
          <p:nvPr/>
        </p:nvSpPr>
        <p:spPr>
          <a:xfrm>
            <a:off x="886688" y="1221017"/>
            <a:ext cx="10335493" cy="4093428"/>
          </a:xfrm>
          <a:prstGeom prst="rect">
            <a:avLst/>
          </a:prstGeom>
          <a:noFill/>
          <a:ln>
            <a:noFill/>
          </a:ln>
        </p:spPr>
        <p:txBody>
          <a:bodyPr wrap="square" rtlCol="0">
            <a:spAutoFit/>
          </a:bodyPr>
          <a:lstStyle/>
          <a:p>
            <a:pPr marL="342900" indent="-342900" algn="just">
              <a:buFont typeface="Arial" panose="020B0604020202020204" pitchFamily="34" charset="0"/>
              <a:buChar char="•"/>
            </a:pPr>
            <a:r>
              <a:rPr lang="en-US" sz="2000" b="1" dirty="0"/>
              <a:t>Accommodation</a:t>
            </a:r>
          </a:p>
          <a:p>
            <a:pPr marL="346075" algn="just"/>
            <a:r>
              <a:rPr lang="en-US" sz="2000" dirty="0"/>
              <a:t>Taxable benefit is capped at 20% of the employee’s annual gross employment income (excluding the rental value), even if the actual rental value is higher (lesser of actual rental value or 20% of annual employment income).</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1" dirty="0"/>
              <a:t>Simplified Return for Low-Income Informal Sector </a:t>
            </a:r>
          </a:p>
          <a:p>
            <a:pPr marL="346075" algn="just"/>
            <a:r>
              <a:rPr lang="en-US" sz="2000" dirty="0"/>
              <a:t>Under Section 15 of NTAA 2025, notwithstanding Section 14, the tax authority may issue guideline for a simplified annual income tax return by low income earners or person operating in the informal sector </a:t>
            </a:r>
          </a:p>
          <a:p>
            <a:pPr marL="342900" indent="-342900" algn="just">
              <a:buFont typeface="Arial" panose="020B0604020202020204" pitchFamily="34" charset="0"/>
              <a:buChar char="•"/>
            </a:pPr>
            <a:endParaRPr lang="en-US" sz="2000" b="1" dirty="0"/>
          </a:p>
          <a:p>
            <a:pPr marL="342900" indent="-342900" algn="jus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endParaRPr lang="en-US" sz="2000" b="1" dirty="0">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3D4DB95B-9E45-4BF7-9959-754CA9BBF633}"/>
              </a:ext>
            </a:extLst>
          </p:cNvPr>
          <p:cNvCxnSpPr>
            <a:cxnSpLocks/>
          </p:cNvCxnSpPr>
          <p:nvPr/>
        </p:nvCxnSpPr>
        <p:spPr>
          <a:xfrm flipV="1">
            <a:off x="996208" y="83350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B994C9-7F6A-4384-BD82-FB9F5009EE70}"/>
              </a:ext>
            </a:extLst>
          </p:cNvPr>
          <p:cNvCxnSpPr>
            <a:cxnSpLocks/>
          </p:cNvCxnSpPr>
          <p:nvPr/>
        </p:nvCxnSpPr>
        <p:spPr>
          <a:xfrm flipV="1">
            <a:off x="1003466" y="88430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ED86B87-737D-4207-BD19-B0C7E9807CC4}"/>
              </a:ext>
            </a:extLst>
          </p:cNvPr>
          <p:cNvSpPr txBox="1"/>
          <p:nvPr/>
        </p:nvSpPr>
        <p:spPr>
          <a:xfrm>
            <a:off x="967180" y="370854"/>
            <a:ext cx="9019309" cy="523220"/>
          </a:xfrm>
          <a:prstGeom prst="rect">
            <a:avLst/>
          </a:prstGeom>
          <a:noFill/>
        </p:spPr>
        <p:txBody>
          <a:bodyPr wrap="square" rtlCol="0">
            <a:spAutoFit/>
          </a:bodyPr>
          <a:lstStyle/>
          <a:p>
            <a:pPr marL="0" lvl="1">
              <a:defRPr/>
            </a:pPr>
            <a:r>
              <a:rPr lang="en-US" sz="2800" b="1" dirty="0">
                <a:ln/>
                <a:solidFill>
                  <a:srgbClr val="00B0F0"/>
                </a:solidFill>
                <a:latin typeface="Arial"/>
              </a:rPr>
              <a:t>OTHER ASPECTS OF THE NIGERIAN TAX ACT 2025</a:t>
            </a:r>
          </a:p>
        </p:txBody>
      </p:sp>
      <p:sp>
        <p:nvSpPr>
          <p:cNvPr id="12" name="TextBox 11">
            <a:extLst>
              <a:ext uri="{FF2B5EF4-FFF2-40B4-BE49-F238E27FC236}">
                <a16:creationId xmlns:a16="http://schemas.microsoft.com/office/drawing/2014/main" id="{137A2409-F1DD-45BB-8D17-1EB9F24D418D}"/>
              </a:ext>
            </a:extLst>
          </p:cNvPr>
          <p:cNvSpPr txBox="1"/>
          <p:nvPr/>
        </p:nvSpPr>
        <p:spPr>
          <a:xfrm>
            <a:off x="6095998" y="6315588"/>
            <a:ext cx="7065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Arial"/>
              </a:rPr>
              <a:t>18</a:t>
            </a:r>
            <a:endParaRPr kumimoji="0" lang="en-US" sz="2800" b="1"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45804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76233-CA52-49C0-BCE4-590336A5FA8A}"/>
              </a:ext>
            </a:extLst>
          </p:cNvPr>
          <p:cNvPicPr>
            <a:picLocks noChangeAspect="1"/>
          </p:cNvPicPr>
          <p:nvPr/>
        </p:nvPicPr>
        <p:blipFill>
          <a:blip r:embed="rId2"/>
          <a:stretch>
            <a:fillRect/>
          </a:stretch>
        </p:blipFill>
        <p:spPr>
          <a:xfrm>
            <a:off x="0" y="1"/>
            <a:ext cx="12192000" cy="6857998"/>
          </a:xfrm>
          <a:prstGeom prst="rect">
            <a:avLst/>
          </a:prstGeom>
        </p:spPr>
      </p:pic>
      <p:sp>
        <p:nvSpPr>
          <p:cNvPr id="55" name="TextBox 54">
            <a:extLst>
              <a:ext uri="{FF2B5EF4-FFF2-40B4-BE49-F238E27FC236}">
                <a16:creationId xmlns:a16="http://schemas.microsoft.com/office/drawing/2014/main" id="{A8DE6561-78AC-45AB-923C-73C4E6517C5D}"/>
              </a:ext>
            </a:extLst>
          </p:cNvPr>
          <p:cNvSpPr txBox="1"/>
          <p:nvPr/>
        </p:nvSpPr>
        <p:spPr>
          <a:xfrm>
            <a:off x="910030" y="710665"/>
            <a:ext cx="7678058" cy="465197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effectLst/>
                <a:uLnTx/>
                <a:uFillTx/>
                <a:latin typeface="Arial"/>
                <a:cs typeface="+mn-cs"/>
              </a:rPr>
              <a:t>Introduction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effectLst/>
                <a:uLnTx/>
                <a:uFillTx/>
                <a:latin typeface="Arial"/>
                <a:cs typeface="+mn-cs"/>
              </a:rPr>
              <a:t>Objectives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effectLst/>
                <a:uLnTx/>
                <a:uFillTx/>
                <a:latin typeface="Arial"/>
                <a:cs typeface="+mn-cs"/>
              </a:rPr>
              <a:t>Statement of Facts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effectLst/>
                <a:uLnTx/>
                <a:uFillTx/>
                <a:latin typeface="Arial"/>
                <a:cs typeface="+mn-cs"/>
              </a:rPr>
              <a:t>Definition of Key Terms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effectLst/>
                <a:uLnTx/>
                <a:uFillTx/>
                <a:latin typeface="Arial"/>
                <a:cs typeface="+mn-cs"/>
              </a:rPr>
              <a:t>Tax Reform Model</a:t>
            </a:r>
          </a:p>
          <a:p>
            <a:pPr marL="285750" indent="-285750">
              <a:lnSpc>
                <a:spcPct val="150000"/>
              </a:lnSpc>
              <a:buFont typeface="Arial" panose="020B0604020202020204" pitchFamily="34" charset="0"/>
              <a:buChar char="•"/>
              <a:defRPr/>
            </a:pPr>
            <a:r>
              <a:rPr lang="en-US" sz="2000" b="1" dirty="0">
                <a:ln/>
              </a:rPr>
              <a:t>Strategic Objectives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effectLst/>
                <a:uLnTx/>
                <a:uFillTx/>
                <a:latin typeface="Arial"/>
                <a:cs typeface="+mn-cs"/>
              </a:rPr>
              <a:t>Key Provisions of the Act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effectLst/>
                <a:uLnTx/>
                <a:uFillTx/>
                <a:latin typeface="Arial"/>
                <a:cs typeface="+mn-cs"/>
              </a:rPr>
              <a:t>Measures in the NTA 2025 to improve compliance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effectLst/>
                <a:uLnTx/>
                <a:uFillTx/>
                <a:latin typeface="Arial"/>
                <a:cs typeface="+mn-cs"/>
              </a:rPr>
              <a:t>Strategies for Enhancing Tax Compliance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effectLst/>
                <a:uLnTx/>
                <a:uFillTx/>
                <a:latin typeface="Arial"/>
                <a:cs typeface="+mn-cs"/>
              </a:rPr>
              <a:t>Conclusion </a:t>
            </a:r>
          </a:p>
        </p:txBody>
      </p:sp>
      <p:pic>
        <p:nvPicPr>
          <p:cNvPr id="4" name="Picture 3">
            <a:extLst>
              <a:ext uri="{FF2B5EF4-FFF2-40B4-BE49-F238E27FC236}">
                <a16:creationId xmlns:a16="http://schemas.microsoft.com/office/drawing/2014/main" id="{D706A55D-4B81-45C7-9E6E-BFD8031EA58F}"/>
              </a:ext>
            </a:extLst>
          </p:cNvPr>
          <p:cNvPicPr>
            <a:picLocks noChangeAspect="1"/>
          </p:cNvPicPr>
          <p:nvPr/>
        </p:nvPicPr>
        <p:blipFill>
          <a:blip r:embed="rId3"/>
          <a:stretch>
            <a:fillRect/>
          </a:stretch>
        </p:blipFill>
        <p:spPr>
          <a:xfrm>
            <a:off x="10472304" y="0"/>
            <a:ext cx="1662546" cy="1221017"/>
          </a:xfrm>
          <a:prstGeom prst="rect">
            <a:avLst/>
          </a:prstGeom>
        </p:spPr>
      </p:pic>
      <p:sp>
        <p:nvSpPr>
          <p:cNvPr id="2" name="TextBox 1">
            <a:extLst>
              <a:ext uri="{FF2B5EF4-FFF2-40B4-BE49-F238E27FC236}">
                <a16:creationId xmlns:a16="http://schemas.microsoft.com/office/drawing/2014/main" id="{2583762A-2EAF-4EAC-9D8C-2D2D9948AE4B}"/>
              </a:ext>
            </a:extLst>
          </p:cNvPr>
          <p:cNvSpPr txBox="1"/>
          <p:nvPr/>
        </p:nvSpPr>
        <p:spPr>
          <a:xfrm>
            <a:off x="6096000" y="6404281"/>
            <a:ext cx="7065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cs typeface="+mn-cs"/>
              </a:rPr>
              <a:t>1</a:t>
            </a:r>
          </a:p>
        </p:txBody>
      </p:sp>
      <p:cxnSp>
        <p:nvCxnSpPr>
          <p:cNvPr id="7" name="Straight Connector 6">
            <a:extLst>
              <a:ext uri="{FF2B5EF4-FFF2-40B4-BE49-F238E27FC236}">
                <a16:creationId xmlns:a16="http://schemas.microsoft.com/office/drawing/2014/main" id="{B2EF3CE2-E736-43FE-994E-FB21EFAE1590}"/>
              </a:ext>
            </a:extLst>
          </p:cNvPr>
          <p:cNvCxnSpPr>
            <a:cxnSpLocks/>
          </p:cNvCxnSpPr>
          <p:nvPr/>
        </p:nvCxnSpPr>
        <p:spPr>
          <a:xfrm flipV="1">
            <a:off x="996208" y="63953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2F1FEA-148B-450B-86F6-9648FDAF6568}"/>
              </a:ext>
            </a:extLst>
          </p:cNvPr>
          <p:cNvCxnSpPr>
            <a:cxnSpLocks/>
          </p:cNvCxnSpPr>
          <p:nvPr/>
        </p:nvCxnSpPr>
        <p:spPr>
          <a:xfrm flipV="1">
            <a:off x="1003466" y="69033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CDF013D-296C-4100-A228-E345C6397E39}"/>
              </a:ext>
            </a:extLst>
          </p:cNvPr>
          <p:cNvSpPr txBox="1"/>
          <p:nvPr/>
        </p:nvSpPr>
        <p:spPr>
          <a:xfrm>
            <a:off x="967180" y="176884"/>
            <a:ext cx="9019309" cy="584775"/>
          </a:xfrm>
          <a:prstGeom prst="rect">
            <a:avLst/>
          </a:prstGeom>
          <a:noFill/>
        </p:spPr>
        <p:txBody>
          <a:bodyPr wrap="square" rtlCol="0">
            <a:spAutoFit/>
          </a:bodyPr>
          <a:lstStyle/>
          <a:p>
            <a:pPr lvl="0">
              <a:defRPr/>
            </a:pPr>
            <a:r>
              <a:rPr lang="en-US" sz="3200" b="1" dirty="0">
                <a:ln/>
                <a:solidFill>
                  <a:srgbClr val="00B0F0"/>
                </a:solidFill>
                <a:latin typeface="Arial"/>
              </a:rPr>
              <a:t>OUTLINE</a:t>
            </a:r>
          </a:p>
        </p:txBody>
      </p:sp>
    </p:spTree>
    <p:extLst>
      <p:ext uri="{BB962C8B-B14F-4D97-AF65-F5344CB8AC3E}">
        <p14:creationId xmlns:p14="http://schemas.microsoft.com/office/powerpoint/2010/main" val="239753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61565-903D-492E-94E5-DB45157C2F4E}"/>
              </a:ext>
            </a:extLst>
          </p:cNvPr>
          <p:cNvPicPr>
            <a:picLocks noChangeAspect="1"/>
          </p:cNvPicPr>
          <p:nvPr/>
        </p:nvPicPr>
        <p:blipFill>
          <a:blip r:embed="rId2"/>
          <a:stretch>
            <a:fillRect/>
          </a:stretch>
        </p:blipFill>
        <p:spPr>
          <a:xfrm>
            <a:off x="0" y="14515"/>
            <a:ext cx="12192000" cy="6857998"/>
          </a:xfrm>
          <a:prstGeom prst="rect">
            <a:avLst/>
          </a:prstGeom>
        </p:spPr>
      </p:pic>
      <p:pic>
        <p:nvPicPr>
          <p:cNvPr id="5" name="Picture 4">
            <a:extLst>
              <a:ext uri="{FF2B5EF4-FFF2-40B4-BE49-F238E27FC236}">
                <a16:creationId xmlns:a16="http://schemas.microsoft.com/office/drawing/2014/main" id="{80E2C226-14E4-4D0F-A1A3-B76DA534B55E}"/>
              </a:ext>
            </a:extLst>
          </p:cNvPr>
          <p:cNvPicPr>
            <a:picLocks noChangeAspect="1"/>
          </p:cNvPicPr>
          <p:nvPr/>
        </p:nvPicPr>
        <p:blipFill>
          <a:blip r:embed="rId3"/>
          <a:stretch>
            <a:fillRect/>
          </a:stretch>
        </p:blipFill>
        <p:spPr>
          <a:xfrm>
            <a:off x="10529454" y="0"/>
            <a:ext cx="1662546" cy="1221017"/>
          </a:xfrm>
          <a:prstGeom prst="rect">
            <a:avLst/>
          </a:prstGeom>
        </p:spPr>
      </p:pic>
      <p:sp>
        <p:nvSpPr>
          <p:cNvPr id="3" name="TextBox 2">
            <a:extLst>
              <a:ext uri="{FF2B5EF4-FFF2-40B4-BE49-F238E27FC236}">
                <a16:creationId xmlns:a16="http://schemas.microsoft.com/office/drawing/2014/main" id="{94037A90-D5E3-4096-B353-8D1D44FBF39D}"/>
              </a:ext>
            </a:extLst>
          </p:cNvPr>
          <p:cNvSpPr txBox="1"/>
          <p:nvPr/>
        </p:nvSpPr>
        <p:spPr>
          <a:xfrm>
            <a:off x="845126" y="1032585"/>
            <a:ext cx="7772402" cy="6509474"/>
          </a:xfrm>
          <a:prstGeom prst="rect">
            <a:avLst/>
          </a:prstGeom>
          <a:noFill/>
          <a:ln>
            <a:noFill/>
          </a:ln>
        </p:spPr>
        <p:txBody>
          <a:bodyPr wrap="square" rtlCol="0">
            <a:spAutoFit/>
          </a:bodyPr>
          <a:lstStyle/>
          <a:p>
            <a:pPr algn="just"/>
            <a:r>
              <a:rPr lang="en-US" sz="2200" b="1" dirty="0">
                <a:latin typeface="+mj-lt"/>
                <a:ea typeface="Cambria" panose="02040503050406030204" pitchFamily="18" charset="0"/>
              </a:rPr>
              <a:t>VALUE ADDED TAX: </a:t>
            </a:r>
          </a:p>
          <a:p>
            <a:pPr algn="just"/>
            <a:endParaRPr lang="en-US" sz="2000" dirty="0">
              <a:latin typeface="+mj-lt"/>
              <a:ea typeface="Cambria" panose="02040503050406030204" pitchFamily="18" charset="0"/>
            </a:endParaRPr>
          </a:p>
          <a:p>
            <a:pPr marL="342900" indent="-342900" algn="just">
              <a:buAutoNum type="arabicPeriod"/>
            </a:pPr>
            <a:r>
              <a:rPr lang="en-US" b="1" dirty="0">
                <a:latin typeface="+mj-lt"/>
                <a:ea typeface="Cambria" panose="02040503050406030204" pitchFamily="18" charset="0"/>
              </a:rPr>
              <a:t>Revised VAT Sharing </a:t>
            </a:r>
          </a:p>
          <a:p>
            <a:pPr marL="346075" algn="just"/>
            <a:r>
              <a:rPr lang="en-US" dirty="0">
                <a:latin typeface="+mj-lt"/>
                <a:ea typeface="Cambria" panose="02040503050406030204" pitchFamily="18" charset="0"/>
              </a:rPr>
              <a:t>Section 81 of NTAA sets out the revised revenue sharing formula for VAT among the tiers of government.</a:t>
            </a:r>
          </a:p>
          <a:p>
            <a:pPr marL="1204913" indent="-285750" algn="just">
              <a:buFont typeface="Arial" panose="020B0604020202020204" pitchFamily="34" charset="0"/>
              <a:buChar char="•"/>
            </a:pPr>
            <a:r>
              <a:rPr lang="en-US" dirty="0">
                <a:latin typeface="+mj-lt"/>
                <a:ea typeface="Cambria" panose="02040503050406030204" pitchFamily="18" charset="0"/>
              </a:rPr>
              <a:t>Federal Government 	-	10%</a:t>
            </a:r>
          </a:p>
          <a:p>
            <a:pPr marL="1204913" indent="-285750" algn="just">
              <a:buFont typeface="Arial" panose="020B0604020202020204" pitchFamily="34" charset="0"/>
              <a:buChar char="•"/>
            </a:pPr>
            <a:r>
              <a:rPr lang="en-US" dirty="0">
                <a:latin typeface="+mj-lt"/>
                <a:ea typeface="Cambria" panose="02040503050406030204" pitchFamily="18" charset="0"/>
              </a:rPr>
              <a:t>State Government 	-	55%</a:t>
            </a:r>
          </a:p>
          <a:p>
            <a:pPr marL="1204913" indent="-285750" algn="just">
              <a:buFont typeface="Arial" panose="020B0604020202020204" pitchFamily="34" charset="0"/>
              <a:buChar char="•"/>
            </a:pPr>
            <a:r>
              <a:rPr lang="en-US" dirty="0">
                <a:latin typeface="+mj-lt"/>
                <a:ea typeface="Cambria" panose="02040503050406030204" pitchFamily="18" charset="0"/>
              </a:rPr>
              <a:t>Local Government 	-	35%</a:t>
            </a:r>
          </a:p>
          <a:p>
            <a:pPr algn="just"/>
            <a:endParaRPr lang="en-US" sz="700" dirty="0">
              <a:latin typeface="+mj-lt"/>
              <a:ea typeface="Cambria" panose="02040503050406030204" pitchFamily="18" charset="0"/>
            </a:endParaRPr>
          </a:p>
          <a:p>
            <a:pPr marL="346075" algn="just"/>
            <a:r>
              <a:rPr lang="en-US" dirty="0">
                <a:latin typeface="+mj-lt"/>
                <a:ea typeface="Cambria" panose="02040503050406030204" pitchFamily="18" charset="0"/>
              </a:rPr>
              <a:t>The shares of the State are further allocated based on </a:t>
            </a:r>
          </a:p>
          <a:p>
            <a:pPr marL="1255713" indent="-285750" algn="just">
              <a:buFont typeface="Arial" panose="020B0604020202020204" pitchFamily="34" charset="0"/>
              <a:buChar char="•"/>
            </a:pPr>
            <a:r>
              <a:rPr lang="en-US" dirty="0">
                <a:latin typeface="+mj-lt"/>
                <a:ea typeface="Cambria" panose="02040503050406030204" pitchFamily="18" charset="0"/>
              </a:rPr>
              <a:t>Equality  	-	50%</a:t>
            </a:r>
          </a:p>
          <a:p>
            <a:pPr marL="1255713" indent="-285750" algn="just">
              <a:buFont typeface="Arial" panose="020B0604020202020204" pitchFamily="34" charset="0"/>
              <a:buChar char="•"/>
            </a:pPr>
            <a:r>
              <a:rPr lang="en-US" dirty="0">
                <a:latin typeface="+mj-lt"/>
                <a:ea typeface="Cambria" panose="02040503050406030204" pitchFamily="18" charset="0"/>
              </a:rPr>
              <a:t>Population 	-	20%</a:t>
            </a:r>
          </a:p>
          <a:p>
            <a:pPr marL="1255713" indent="-285750" algn="just">
              <a:buFont typeface="Arial" panose="020B0604020202020204" pitchFamily="34" charset="0"/>
              <a:buChar char="•"/>
            </a:pPr>
            <a:r>
              <a:rPr lang="en-US" dirty="0">
                <a:latin typeface="+mj-lt"/>
                <a:ea typeface="Cambria" panose="02040503050406030204" pitchFamily="18" charset="0"/>
              </a:rPr>
              <a:t>Place of Consumption 	30%</a:t>
            </a:r>
          </a:p>
          <a:p>
            <a:pPr algn="just"/>
            <a:endParaRPr lang="en-US" dirty="0">
              <a:latin typeface="+mj-lt"/>
              <a:ea typeface="Cambria" panose="02040503050406030204" pitchFamily="18" charset="0"/>
            </a:endParaRPr>
          </a:p>
          <a:p>
            <a:pPr marL="342900" indent="-342900" algn="just">
              <a:lnSpc>
                <a:spcPct val="150000"/>
              </a:lnSpc>
              <a:buAutoNum type="arabicPeriod" startAt="2"/>
            </a:pPr>
            <a:r>
              <a:rPr lang="en-US" dirty="0">
                <a:latin typeface="+mj-lt"/>
                <a:ea typeface="Cambria" panose="02040503050406030204" pitchFamily="18" charset="0"/>
              </a:rPr>
              <a:t>Expanded List of Zero-Rated Supplies </a:t>
            </a:r>
          </a:p>
          <a:p>
            <a:pPr marL="342900" indent="-342900" algn="just">
              <a:lnSpc>
                <a:spcPct val="150000"/>
              </a:lnSpc>
              <a:buAutoNum type="arabicPeriod" startAt="2"/>
            </a:pPr>
            <a:r>
              <a:rPr lang="en-US" dirty="0">
                <a:latin typeface="+mj-lt"/>
                <a:ea typeface="Cambria" panose="02040503050406030204" pitchFamily="18" charset="0"/>
              </a:rPr>
              <a:t>Broader Input-VAT Recovery </a:t>
            </a:r>
          </a:p>
          <a:p>
            <a:pPr marL="342900" indent="-342900" algn="just">
              <a:lnSpc>
                <a:spcPct val="150000"/>
              </a:lnSpc>
              <a:buAutoNum type="arabicPeriod" startAt="2"/>
            </a:pPr>
            <a:r>
              <a:rPr lang="en-US" dirty="0">
                <a:latin typeface="+mj-lt"/>
                <a:ea typeface="Cambria" panose="02040503050406030204" pitchFamily="18" charset="0"/>
              </a:rPr>
              <a:t>E-Invoicing (Section 157 of NTA)</a:t>
            </a:r>
          </a:p>
          <a:p>
            <a:pPr algn="just"/>
            <a:endParaRPr lang="en-US" dirty="0">
              <a:latin typeface="+mj-lt"/>
              <a:ea typeface="Cambria" panose="02040503050406030204" pitchFamily="18" charset="0"/>
            </a:endParaRPr>
          </a:p>
          <a:p>
            <a:pPr algn="just"/>
            <a:endParaRPr lang="en-US" sz="2000" dirty="0">
              <a:latin typeface="+mj-lt"/>
              <a:ea typeface="Cambria" panose="02040503050406030204" pitchFamily="18" charset="0"/>
            </a:endParaRPr>
          </a:p>
          <a:p>
            <a:pPr marL="342900" indent="-342900" algn="just">
              <a:buFont typeface="Arial" panose="020B0604020202020204" pitchFamily="34" charset="0"/>
              <a:buChar char="•"/>
            </a:pPr>
            <a:endParaRPr lang="en-US" sz="2000" dirty="0">
              <a:latin typeface="+mj-lt"/>
              <a:ea typeface="Cambria" panose="02040503050406030204" pitchFamily="18" charset="0"/>
            </a:endParaRPr>
          </a:p>
          <a:p>
            <a:pPr marL="342900" indent="-342900" algn="just">
              <a:buFont typeface="Arial" panose="020B0604020202020204" pitchFamily="34" charset="0"/>
              <a:buChar char="•"/>
            </a:pPr>
            <a:endParaRPr lang="en-US" sz="2000" b="1" dirty="0">
              <a:latin typeface="+mj-lt"/>
              <a:ea typeface="Cambria" panose="02040503050406030204" pitchFamily="18" charset="0"/>
            </a:endParaRPr>
          </a:p>
        </p:txBody>
      </p:sp>
      <p:cxnSp>
        <p:nvCxnSpPr>
          <p:cNvPr id="9" name="Straight Connector 8">
            <a:extLst>
              <a:ext uri="{FF2B5EF4-FFF2-40B4-BE49-F238E27FC236}">
                <a16:creationId xmlns:a16="http://schemas.microsoft.com/office/drawing/2014/main" id="{3D4DB95B-9E45-4BF7-9959-754CA9BBF633}"/>
              </a:ext>
            </a:extLst>
          </p:cNvPr>
          <p:cNvCxnSpPr>
            <a:cxnSpLocks/>
          </p:cNvCxnSpPr>
          <p:nvPr/>
        </p:nvCxnSpPr>
        <p:spPr>
          <a:xfrm flipV="1">
            <a:off x="996208" y="83350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B994C9-7F6A-4384-BD82-FB9F5009EE70}"/>
              </a:ext>
            </a:extLst>
          </p:cNvPr>
          <p:cNvCxnSpPr>
            <a:cxnSpLocks/>
          </p:cNvCxnSpPr>
          <p:nvPr/>
        </p:nvCxnSpPr>
        <p:spPr>
          <a:xfrm flipV="1">
            <a:off x="1003466" y="88430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ED86B87-737D-4207-BD19-B0C7E9807CC4}"/>
              </a:ext>
            </a:extLst>
          </p:cNvPr>
          <p:cNvSpPr txBox="1"/>
          <p:nvPr/>
        </p:nvSpPr>
        <p:spPr>
          <a:xfrm>
            <a:off x="967180" y="370854"/>
            <a:ext cx="9019309" cy="523220"/>
          </a:xfrm>
          <a:prstGeom prst="rect">
            <a:avLst/>
          </a:prstGeom>
          <a:noFill/>
        </p:spPr>
        <p:txBody>
          <a:bodyPr wrap="square" rtlCol="0">
            <a:spAutoFit/>
          </a:bodyPr>
          <a:lstStyle/>
          <a:p>
            <a:pPr marL="0" lvl="1">
              <a:defRPr/>
            </a:pPr>
            <a:r>
              <a:rPr lang="en-US" sz="2800" b="1" dirty="0">
                <a:ln/>
                <a:solidFill>
                  <a:srgbClr val="00B0F0"/>
                </a:solidFill>
                <a:latin typeface="Arial"/>
              </a:rPr>
              <a:t>OTHER ASPECTS OF THE NIGERIAN TAX ACT 2025</a:t>
            </a:r>
          </a:p>
        </p:txBody>
      </p:sp>
      <p:sp>
        <p:nvSpPr>
          <p:cNvPr id="12" name="TextBox 11">
            <a:extLst>
              <a:ext uri="{FF2B5EF4-FFF2-40B4-BE49-F238E27FC236}">
                <a16:creationId xmlns:a16="http://schemas.microsoft.com/office/drawing/2014/main" id="{137A2409-F1DD-45BB-8D17-1EB9F24D418D}"/>
              </a:ext>
            </a:extLst>
          </p:cNvPr>
          <p:cNvSpPr txBox="1"/>
          <p:nvPr/>
        </p:nvSpPr>
        <p:spPr>
          <a:xfrm>
            <a:off x="6095998" y="6315588"/>
            <a:ext cx="7065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Arial"/>
              </a:rPr>
              <a:t>19</a:t>
            </a:r>
            <a:endParaRPr kumimoji="0" lang="en-US" sz="2800" b="1"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92479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61565-903D-492E-94E5-DB45157C2F4E}"/>
              </a:ext>
            </a:extLst>
          </p:cNvPr>
          <p:cNvPicPr>
            <a:picLocks noChangeAspect="1"/>
          </p:cNvPicPr>
          <p:nvPr/>
        </p:nvPicPr>
        <p:blipFill>
          <a:blip r:embed="rId2"/>
          <a:stretch>
            <a:fillRect/>
          </a:stretch>
        </p:blipFill>
        <p:spPr>
          <a:xfrm>
            <a:off x="69273" y="-19190"/>
            <a:ext cx="12192000" cy="6857998"/>
          </a:xfrm>
          <a:prstGeom prst="rect">
            <a:avLst/>
          </a:prstGeom>
        </p:spPr>
      </p:pic>
      <p:pic>
        <p:nvPicPr>
          <p:cNvPr id="5" name="Picture 4">
            <a:extLst>
              <a:ext uri="{FF2B5EF4-FFF2-40B4-BE49-F238E27FC236}">
                <a16:creationId xmlns:a16="http://schemas.microsoft.com/office/drawing/2014/main" id="{80E2C226-14E4-4D0F-A1A3-B76DA534B55E}"/>
              </a:ext>
            </a:extLst>
          </p:cNvPr>
          <p:cNvPicPr>
            <a:picLocks noChangeAspect="1"/>
          </p:cNvPicPr>
          <p:nvPr/>
        </p:nvPicPr>
        <p:blipFill>
          <a:blip r:embed="rId3"/>
          <a:stretch>
            <a:fillRect/>
          </a:stretch>
        </p:blipFill>
        <p:spPr>
          <a:xfrm>
            <a:off x="10529454" y="0"/>
            <a:ext cx="1662546" cy="1221017"/>
          </a:xfrm>
          <a:prstGeom prst="rect">
            <a:avLst/>
          </a:prstGeom>
        </p:spPr>
      </p:pic>
      <p:sp>
        <p:nvSpPr>
          <p:cNvPr id="3" name="TextBox 2">
            <a:extLst>
              <a:ext uri="{FF2B5EF4-FFF2-40B4-BE49-F238E27FC236}">
                <a16:creationId xmlns:a16="http://schemas.microsoft.com/office/drawing/2014/main" id="{94037A90-D5E3-4096-B353-8D1D44FBF39D}"/>
              </a:ext>
            </a:extLst>
          </p:cNvPr>
          <p:cNvSpPr txBox="1"/>
          <p:nvPr/>
        </p:nvSpPr>
        <p:spPr>
          <a:xfrm>
            <a:off x="967180" y="1216447"/>
            <a:ext cx="9947565" cy="5262979"/>
          </a:xfrm>
          <a:prstGeom prst="rect">
            <a:avLst/>
          </a:prstGeom>
          <a:noFill/>
          <a:ln>
            <a:noFill/>
          </a:ln>
        </p:spPr>
        <p:txBody>
          <a:bodyPr wrap="square" rtlCol="0">
            <a:spAutoFit/>
          </a:bodyPr>
          <a:lstStyle/>
          <a:p>
            <a:pPr algn="just"/>
            <a:r>
              <a:rPr lang="en-US" sz="2200" b="1" dirty="0">
                <a:latin typeface="+mj-lt"/>
                <a:ea typeface="Cambria" panose="02040503050406030204" pitchFamily="18" charset="0"/>
              </a:rPr>
              <a:t>COMPANIES INCOME TAX </a:t>
            </a:r>
          </a:p>
          <a:p>
            <a:pPr algn="just"/>
            <a:endParaRPr lang="en-US" sz="2000" dirty="0">
              <a:latin typeface="+mj-lt"/>
              <a:ea typeface="Cambria" panose="02040503050406030204" pitchFamily="18" charset="0"/>
            </a:endParaRPr>
          </a:p>
          <a:p>
            <a:pPr marL="342900" indent="-342900" algn="just">
              <a:buAutoNum type="arabicPeriod"/>
            </a:pPr>
            <a:r>
              <a:rPr lang="en-US" b="1" dirty="0">
                <a:latin typeface="+mj-lt"/>
                <a:ea typeface="Cambria" panose="02040503050406030204" pitchFamily="18" charset="0"/>
              </a:rPr>
              <a:t>Definition of Small Companies (Tax Rate = 0%)</a:t>
            </a:r>
          </a:p>
          <a:p>
            <a:pPr marL="346075" algn="just"/>
            <a:r>
              <a:rPr lang="en-US" dirty="0">
                <a:latin typeface="+mj-lt"/>
              </a:rPr>
              <a:t>According to NTA 2025, a small company means a company that earns gross turnover of N50,000,000 or less per annum with total fixed assets not exceeding N250,000,000, provided that any business providing professional services shall not be classified as a small company</a:t>
            </a:r>
          </a:p>
          <a:p>
            <a:pPr marL="346075" algn="just"/>
            <a:endParaRPr lang="en-US" b="1" dirty="0">
              <a:latin typeface="+mj-lt"/>
              <a:ea typeface="Cambria" panose="02040503050406030204" pitchFamily="18" charset="0"/>
            </a:endParaRPr>
          </a:p>
          <a:p>
            <a:pPr marL="342900" indent="-342900" algn="just">
              <a:buAutoNum type="arabicPeriod" startAt="2"/>
            </a:pPr>
            <a:r>
              <a:rPr lang="en-US" b="1" dirty="0">
                <a:latin typeface="+mj-lt"/>
                <a:ea typeface="Cambria" panose="02040503050406030204" pitchFamily="18" charset="0"/>
              </a:rPr>
              <a:t>Minimum Effective Tax Rate</a:t>
            </a:r>
          </a:p>
          <a:p>
            <a:pPr marL="346075" algn="just"/>
            <a:r>
              <a:rPr lang="en-US" dirty="0">
                <a:latin typeface="+mj-lt"/>
                <a:ea typeface="Cambria" panose="02040503050406030204" pitchFamily="18" charset="0"/>
              </a:rPr>
              <a:t>Section</a:t>
            </a:r>
            <a:r>
              <a:rPr lang="en-US" b="1" dirty="0">
                <a:latin typeface="+mj-lt"/>
                <a:ea typeface="Cambria" panose="02040503050406030204" pitchFamily="18" charset="0"/>
              </a:rPr>
              <a:t> </a:t>
            </a:r>
            <a:r>
              <a:rPr lang="en-US" dirty="0">
                <a:latin typeface="+mj-lt"/>
              </a:rPr>
              <a:t>57(1) Notwithstanding any provision of this Act or any other enactment, where, in any year of assessment, the effective tax rate of a company is less than 15%, such company shall recompute and pay an additional tax that makes its effective tax rate equal to 15%.</a:t>
            </a:r>
            <a:endParaRPr lang="en-US" b="1" dirty="0">
              <a:latin typeface="+mj-lt"/>
              <a:ea typeface="Cambria" panose="02040503050406030204" pitchFamily="18" charset="0"/>
            </a:endParaRPr>
          </a:p>
          <a:p>
            <a:pPr algn="just"/>
            <a:endParaRPr lang="en-US" b="1" dirty="0">
              <a:latin typeface="+mj-lt"/>
              <a:ea typeface="Cambria" panose="02040503050406030204" pitchFamily="18" charset="0"/>
            </a:endParaRPr>
          </a:p>
          <a:p>
            <a:pPr algn="just"/>
            <a:r>
              <a:rPr lang="en-US" b="1" dirty="0">
                <a:latin typeface="+mj-lt"/>
                <a:ea typeface="Cambria" panose="02040503050406030204" pitchFamily="18" charset="0"/>
              </a:rPr>
              <a:t>3.   Development Levy  capped at 4% on Assessable Profit – Section 59(1) of NTA 2025</a:t>
            </a:r>
          </a:p>
          <a:p>
            <a:pPr algn="just"/>
            <a:endParaRPr lang="en-US" b="1" dirty="0">
              <a:latin typeface="+mj-lt"/>
              <a:ea typeface="Cambria" panose="02040503050406030204" pitchFamily="18" charset="0"/>
            </a:endParaRPr>
          </a:p>
          <a:p>
            <a:pPr algn="just"/>
            <a:endParaRPr lang="en-US" sz="2000" dirty="0">
              <a:latin typeface="+mj-lt"/>
              <a:ea typeface="Cambria" panose="02040503050406030204" pitchFamily="18" charset="0"/>
            </a:endParaRPr>
          </a:p>
          <a:p>
            <a:pPr marL="342900" indent="-342900" algn="just">
              <a:buFont typeface="Arial" panose="020B0604020202020204" pitchFamily="34" charset="0"/>
              <a:buChar char="•"/>
            </a:pPr>
            <a:endParaRPr lang="en-US" sz="2000" dirty="0">
              <a:latin typeface="+mj-lt"/>
              <a:ea typeface="Cambria" panose="02040503050406030204" pitchFamily="18" charset="0"/>
            </a:endParaRPr>
          </a:p>
          <a:p>
            <a:pPr marL="342900" indent="-342900" algn="just">
              <a:buFont typeface="Arial" panose="020B0604020202020204" pitchFamily="34" charset="0"/>
              <a:buChar char="•"/>
            </a:pPr>
            <a:endParaRPr lang="en-US" sz="2000" b="1" dirty="0">
              <a:latin typeface="+mj-lt"/>
              <a:ea typeface="Cambria" panose="02040503050406030204" pitchFamily="18" charset="0"/>
            </a:endParaRPr>
          </a:p>
        </p:txBody>
      </p:sp>
      <p:cxnSp>
        <p:nvCxnSpPr>
          <p:cNvPr id="9" name="Straight Connector 8">
            <a:extLst>
              <a:ext uri="{FF2B5EF4-FFF2-40B4-BE49-F238E27FC236}">
                <a16:creationId xmlns:a16="http://schemas.microsoft.com/office/drawing/2014/main" id="{3D4DB95B-9E45-4BF7-9959-754CA9BBF633}"/>
              </a:ext>
            </a:extLst>
          </p:cNvPr>
          <p:cNvCxnSpPr>
            <a:cxnSpLocks/>
          </p:cNvCxnSpPr>
          <p:nvPr/>
        </p:nvCxnSpPr>
        <p:spPr>
          <a:xfrm flipV="1">
            <a:off x="996208" y="83350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B994C9-7F6A-4384-BD82-FB9F5009EE70}"/>
              </a:ext>
            </a:extLst>
          </p:cNvPr>
          <p:cNvCxnSpPr>
            <a:cxnSpLocks/>
          </p:cNvCxnSpPr>
          <p:nvPr/>
        </p:nvCxnSpPr>
        <p:spPr>
          <a:xfrm flipV="1">
            <a:off x="1003466" y="88430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ED86B87-737D-4207-BD19-B0C7E9807CC4}"/>
              </a:ext>
            </a:extLst>
          </p:cNvPr>
          <p:cNvSpPr txBox="1"/>
          <p:nvPr/>
        </p:nvSpPr>
        <p:spPr>
          <a:xfrm>
            <a:off x="967180" y="370854"/>
            <a:ext cx="9019309" cy="523220"/>
          </a:xfrm>
          <a:prstGeom prst="rect">
            <a:avLst/>
          </a:prstGeom>
          <a:noFill/>
        </p:spPr>
        <p:txBody>
          <a:bodyPr wrap="square" rtlCol="0">
            <a:spAutoFit/>
          </a:bodyPr>
          <a:lstStyle/>
          <a:p>
            <a:pPr marL="0" lvl="1">
              <a:defRPr/>
            </a:pPr>
            <a:r>
              <a:rPr lang="en-US" sz="2800" b="1" dirty="0">
                <a:ln/>
                <a:solidFill>
                  <a:srgbClr val="00B0F0"/>
                </a:solidFill>
                <a:latin typeface="Arial"/>
              </a:rPr>
              <a:t>OTHER ASPECTS OF THE NIGERIAN TAX ACT 2025</a:t>
            </a:r>
          </a:p>
        </p:txBody>
      </p:sp>
      <p:sp>
        <p:nvSpPr>
          <p:cNvPr id="12" name="TextBox 11">
            <a:extLst>
              <a:ext uri="{FF2B5EF4-FFF2-40B4-BE49-F238E27FC236}">
                <a16:creationId xmlns:a16="http://schemas.microsoft.com/office/drawing/2014/main" id="{137A2409-F1DD-45BB-8D17-1EB9F24D418D}"/>
              </a:ext>
            </a:extLst>
          </p:cNvPr>
          <p:cNvSpPr txBox="1"/>
          <p:nvPr/>
        </p:nvSpPr>
        <p:spPr>
          <a:xfrm>
            <a:off x="6095998" y="6315588"/>
            <a:ext cx="7065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Arial"/>
              </a:rPr>
              <a:t>20</a:t>
            </a:r>
            <a:endParaRPr kumimoji="0" lang="en-US" sz="2800" b="1"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697258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532427-D624-4828-9020-51DD3128D9D8}"/>
              </a:ext>
            </a:extLst>
          </p:cNvPr>
          <p:cNvPicPr>
            <a:picLocks noChangeAspect="1"/>
          </p:cNvPicPr>
          <p:nvPr/>
        </p:nvPicPr>
        <p:blipFill>
          <a:blip r:embed="rId2"/>
          <a:stretch>
            <a:fillRect/>
          </a:stretch>
        </p:blipFill>
        <p:spPr>
          <a:xfrm>
            <a:off x="0" y="14515"/>
            <a:ext cx="12192000" cy="6857998"/>
          </a:xfrm>
          <a:prstGeom prst="rect">
            <a:avLst/>
          </a:prstGeom>
        </p:spPr>
      </p:pic>
      <p:grpSp>
        <p:nvGrpSpPr>
          <p:cNvPr id="4" name="Group 3">
            <a:extLst>
              <a:ext uri="{FF2B5EF4-FFF2-40B4-BE49-F238E27FC236}">
                <a16:creationId xmlns:a16="http://schemas.microsoft.com/office/drawing/2014/main" id="{F2B3BFAC-B104-4AD4-AD5E-9ADF46471601}"/>
              </a:ext>
            </a:extLst>
          </p:cNvPr>
          <p:cNvGrpSpPr/>
          <p:nvPr/>
        </p:nvGrpSpPr>
        <p:grpSpPr>
          <a:xfrm>
            <a:off x="581439" y="1276010"/>
            <a:ext cx="10914822" cy="4754972"/>
            <a:chOff x="754743" y="1032961"/>
            <a:chExt cx="10914822" cy="4754972"/>
          </a:xfrm>
        </p:grpSpPr>
        <p:pic>
          <p:nvPicPr>
            <p:cNvPr id="2" name="Picture 1">
              <a:extLst>
                <a:ext uri="{FF2B5EF4-FFF2-40B4-BE49-F238E27FC236}">
                  <a16:creationId xmlns:a16="http://schemas.microsoft.com/office/drawing/2014/main" id="{7E081BEB-95AC-4831-9BD1-2F8B8CB92FE5}"/>
                </a:ext>
              </a:extLst>
            </p:cNvPr>
            <p:cNvPicPr>
              <a:picLocks noChangeAspect="1"/>
            </p:cNvPicPr>
            <p:nvPr/>
          </p:nvPicPr>
          <p:blipFill>
            <a:blip r:embed="rId3"/>
            <a:stretch>
              <a:fillRect/>
            </a:stretch>
          </p:blipFill>
          <p:spPr>
            <a:xfrm>
              <a:off x="754743" y="1032961"/>
              <a:ext cx="10914822" cy="4754972"/>
            </a:xfrm>
            <a:prstGeom prst="rect">
              <a:avLst/>
            </a:prstGeom>
          </p:spPr>
        </p:pic>
        <p:sp>
          <p:nvSpPr>
            <p:cNvPr id="3" name="TextBox 2">
              <a:extLst>
                <a:ext uri="{FF2B5EF4-FFF2-40B4-BE49-F238E27FC236}">
                  <a16:creationId xmlns:a16="http://schemas.microsoft.com/office/drawing/2014/main" id="{9B20C9F6-E541-41D9-9C4F-6AE091A03885}"/>
                </a:ext>
              </a:extLst>
            </p:cNvPr>
            <p:cNvSpPr txBox="1"/>
            <p:nvPr/>
          </p:nvSpPr>
          <p:spPr>
            <a:xfrm>
              <a:off x="2148113" y="1436915"/>
              <a:ext cx="3410859" cy="1261884"/>
            </a:xfrm>
            <a:prstGeom prst="rect">
              <a:avLst/>
            </a:prstGeom>
            <a:noFill/>
          </p:spPr>
          <p:txBody>
            <a:bodyPr wrap="square" rtlCol="0">
              <a:spAutoFit/>
            </a:bodyPr>
            <a:lstStyle/>
            <a:p>
              <a:r>
                <a:rPr lang="en-US" sz="1700" b="1" dirty="0">
                  <a:solidFill>
                    <a:schemeClr val="accent3"/>
                  </a:solidFill>
                </a:rPr>
                <a:t>INCREASED TRANSPARENCY AND REPORTING</a:t>
              </a:r>
            </a:p>
            <a:p>
              <a:endParaRPr lang="en-US" sz="1000" b="1" dirty="0"/>
            </a:p>
            <a:p>
              <a:r>
                <a:rPr lang="en-US" sz="1600" b="1" dirty="0"/>
                <a:t>(Mandatory Disclosures of Assets, Foreign Income)  </a:t>
              </a:r>
            </a:p>
          </p:txBody>
        </p:sp>
        <p:sp>
          <p:nvSpPr>
            <p:cNvPr id="17" name="TextBox 16">
              <a:extLst>
                <a:ext uri="{FF2B5EF4-FFF2-40B4-BE49-F238E27FC236}">
                  <a16:creationId xmlns:a16="http://schemas.microsoft.com/office/drawing/2014/main" id="{9E62EEB9-44DA-4CB1-93A7-402A9B806FCE}"/>
                </a:ext>
              </a:extLst>
            </p:cNvPr>
            <p:cNvSpPr txBox="1"/>
            <p:nvPr/>
          </p:nvSpPr>
          <p:spPr>
            <a:xfrm>
              <a:off x="7155541" y="2336393"/>
              <a:ext cx="3410859" cy="1092607"/>
            </a:xfrm>
            <a:prstGeom prst="rect">
              <a:avLst/>
            </a:prstGeom>
            <a:noFill/>
          </p:spPr>
          <p:txBody>
            <a:bodyPr wrap="square" rtlCol="0">
              <a:spAutoFit/>
            </a:bodyPr>
            <a:lstStyle/>
            <a:p>
              <a:r>
                <a:rPr lang="en-US" sz="1700" b="1" u="sng" dirty="0">
                  <a:solidFill>
                    <a:srgbClr val="FFC000"/>
                  </a:solidFill>
                </a:rPr>
                <a:t>DIGITAL INFRASTRUCTURE </a:t>
              </a:r>
            </a:p>
            <a:p>
              <a:endParaRPr lang="en-US" sz="1600" b="1" dirty="0"/>
            </a:p>
            <a:p>
              <a:r>
                <a:rPr lang="en-US" sz="1600" b="1" dirty="0"/>
                <a:t>(Integrating TIN with BVN, NIN and Financial Systems)</a:t>
              </a:r>
            </a:p>
          </p:txBody>
        </p:sp>
        <p:sp>
          <p:nvSpPr>
            <p:cNvPr id="20" name="TextBox 19">
              <a:extLst>
                <a:ext uri="{FF2B5EF4-FFF2-40B4-BE49-F238E27FC236}">
                  <a16:creationId xmlns:a16="http://schemas.microsoft.com/office/drawing/2014/main" id="{E5839D29-5673-41BE-AB7D-C05AD467A5ED}"/>
                </a:ext>
              </a:extLst>
            </p:cNvPr>
            <p:cNvSpPr txBox="1"/>
            <p:nvPr/>
          </p:nvSpPr>
          <p:spPr>
            <a:xfrm>
              <a:off x="2104573" y="3410447"/>
              <a:ext cx="3410859" cy="877163"/>
            </a:xfrm>
            <a:prstGeom prst="rect">
              <a:avLst/>
            </a:prstGeom>
            <a:noFill/>
          </p:spPr>
          <p:txBody>
            <a:bodyPr wrap="square" rtlCol="0">
              <a:spAutoFit/>
            </a:bodyPr>
            <a:lstStyle/>
            <a:p>
              <a:r>
                <a:rPr lang="en-US" sz="1700" b="1" dirty="0">
                  <a:solidFill>
                    <a:srgbClr val="31C5A2"/>
                  </a:solidFill>
                </a:rPr>
                <a:t>INCENTIVES FOR VOLUNTARY COMPLIANCE AND PENALTY WAIVERS</a:t>
              </a:r>
              <a:endParaRPr lang="en-US" sz="1600" b="1" dirty="0">
                <a:solidFill>
                  <a:srgbClr val="31C5A2"/>
                </a:solidFill>
              </a:endParaRPr>
            </a:p>
          </p:txBody>
        </p:sp>
        <p:sp>
          <p:nvSpPr>
            <p:cNvPr id="21" name="TextBox 20">
              <a:extLst>
                <a:ext uri="{FF2B5EF4-FFF2-40B4-BE49-F238E27FC236}">
                  <a16:creationId xmlns:a16="http://schemas.microsoft.com/office/drawing/2014/main" id="{2EE1C159-DA75-49C0-B3B7-9EF674F69D8F}"/>
                </a:ext>
              </a:extLst>
            </p:cNvPr>
            <p:cNvSpPr txBox="1"/>
            <p:nvPr/>
          </p:nvSpPr>
          <p:spPr>
            <a:xfrm>
              <a:off x="7082970" y="4170793"/>
              <a:ext cx="3410859" cy="1400383"/>
            </a:xfrm>
            <a:prstGeom prst="rect">
              <a:avLst/>
            </a:prstGeom>
            <a:noFill/>
          </p:spPr>
          <p:txBody>
            <a:bodyPr wrap="square" rtlCol="0">
              <a:spAutoFit/>
            </a:bodyPr>
            <a:lstStyle/>
            <a:p>
              <a:r>
                <a:rPr lang="en-US" sz="1700" b="1" u="sng" dirty="0">
                  <a:solidFill>
                    <a:schemeClr val="tx2">
                      <a:lumMod val="75000"/>
                    </a:schemeClr>
                  </a:solidFill>
                </a:rPr>
                <a:t>STRONGER ENFORCEMENT</a:t>
              </a:r>
            </a:p>
            <a:p>
              <a:endParaRPr lang="en-US" sz="1700" b="1" dirty="0"/>
            </a:p>
            <a:p>
              <a:r>
                <a:rPr lang="en-US" sz="1600" b="1" dirty="0"/>
                <a:t>(Use of Data Analytics, Whistle Blower Rewards and Legal Actions) </a:t>
              </a:r>
            </a:p>
          </p:txBody>
        </p:sp>
      </p:grpSp>
      <p:pic>
        <p:nvPicPr>
          <p:cNvPr id="10" name="Picture 9">
            <a:extLst>
              <a:ext uri="{FF2B5EF4-FFF2-40B4-BE49-F238E27FC236}">
                <a16:creationId xmlns:a16="http://schemas.microsoft.com/office/drawing/2014/main" id="{25F7ADA8-B033-4EB6-85F3-350FAE1958FC}"/>
              </a:ext>
            </a:extLst>
          </p:cNvPr>
          <p:cNvPicPr>
            <a:picLocks noChangeAspect="1"/>
          </p:cNvPicPr>
          <p:nvPr/>
        </p:nvPicPr>
        <p:blipFill>
          <a:blip r:embed="rId4"/>
          <a:stretch>
            <a:fillRect/>
          </a:stretch>
        </p:blipFill>
        <p:spPr>
          <a:xfrm>
            <a:off x="10377675" y="94520"/>
            <a:ext cx="1662546" cy="1221017"/>
          </a:xfrm>
          <a:prstGeom prst="rect">
            <a:avLst/>
          </a:prstGeom>
        </p:spPr>
      </p:pic>
      <p:sp>
        <p:nvSpPr>
          <p:cNvPr id="11" name="TextBox 10">
            <a:extLst>
              <a:ext uri="{FF2B5EF4-FFF2-40B4-BE49-F238E27FC236}">
                <a16:creationId xmlns:a16="http://schemas.microsoft.com/office/drawing/2014/main" id="{D527DB05-0284-4552-AC22-1DBD7FDB907C}"/>
              </a:ext>
            </a:extLst>
          </p:cNvPr>
          <p:cNvSpPr txBox="1"/>
          <p:nvPr/>
        </p:nvSpPr>
        <p:spPr>
          <a:xfrm>
            <a:off x="6038850" y="6126306"/>
            <a:ext cx="706582" cy="523220"/>
          </a:xfrm>
          <a:prstGeom prst="rect">
            <a:avLst/>
          </a:prstGeom>
          <a:noFill/>
        </p:spPr>
        <p:txBody>
          <a:bodyPr wrap="square" rtlCol="0">
            <a:spAutoFit/>
          </a:bodyPr>
          <a:lstStyle/>
          <a:p>
            <a:r>
              <a:rPr lang="en-US" sz="2800" b="1" dirty="0"/>
              <a:t>21</a:t>
            </a:r>
          </a:p>
        </p:txBody>
      </p:sp>
      <p:cxnSp>
        <p:nvCxnSpPr>
          <p:cNvPr id="12" name="Straight Connector 11">
            <a:extLst>
              <a:ext uri="{FF2B5EF4-FFF2-40B4-BE49-F238E27FC236}">
                <a16:creationId xmlns:a16="http://schemas.microsoft.com/office/drawing/2014/main" id="{4B945FA4-DB60-4200-9436-4AB30E99489A}"/>
              </a:ext>
            </a:extLst>
          </p:cNvPr>
          <p:cNvCxnSpPr>
            <a:cxnSpLocks/>
          </p:cNvCxnSpPr>
          <p:nvPr/>
        </p:nvCxnSpPr>
        <p:spPr>
          <a:xfrm flipV="1">
            <a:off x="996208" y="1027465"/>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8AF8A65-360C-4D83-BF73-49E73B606C1C}"/>
              </a:ext>
            </a:extLst>
          </p:cNvPr>
          <p:cNvCxnSpPr>
            <a:cxnSpLocks/>
          </p:cNvCxnSpPr>
          <p:nvPr/>
        </p:nvCxnSpPr>
        <p:spPr>
          <a:xfrm flipV="1">
            <a:off x="1003466" y="1078266"/>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3C1606F-ECA6-4F4C-BA4F-CA2DA823E81A}"/>
              </a:ext>
            </a:extLst>
          </p:cNvPr>
          <p:cNvSpPr txBox="1"/>
          <p:nvPr/>
        </p:nvSpPr>
        <p:spPr>
          <a:xfrm>
            <a:off x="967180" y="564812"/>
            <a:ext cx="9019309" cy="492443"/>
          </a:xfrm>
          <a:prstGeom prst="rect">
            <a:avLst/>
          </a:prstGeom>
          <a:noFill/>
        </p:spPr>
        <p:txBody>
          <a:bodyPr wrap="square" rtlCol="0">
            <a:spAutoFit/>
          </a:bodyPr>
          <a:lstStyle/>
          <a:p>
            <a:pPr lvl="0">
              <a:defRPr/>
            </a:pPr>
            <a:r>
              <a:rPr lang="en-US" sz="2600" b="1" dirty="0">
                <a:ln/>
                <a:solidFill>
                  <a:srgbClr val="00B0F0"/>
                </a:solidFill>
                <a:latin typeface="Arial"/>
              </a:rPr>
              <a:t>MEASURES IN NTAA 2025 TO IMPROVE COMPLIANCE</a:t>
            </a:r>
          </a:p>
        </p:txBody>
      </p:sp>
    </p:spTree>
    <p:extLst>
      <p:ext uri="{BB962C8B-B14F-4D97-AF65-F5344CB8AC3E}">
        <p14:creationId xmlns:p14="http://schemas.microsoft.com/office/powerpoint/2010/main" val="2200004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98E14B-EF26-4236-86B0-76BE8C7207DD}"/>
              </a:ext>
            </a:extLst>
          </p:cNvPr>
          <p:cNvPicPr>
            <a:picLocks noChangeAspect="1"/>
          </p:cNvPicPr>
          <p:nvPr/>
        </p:nvPicPr>
        <p:blipFill>
          <a:blip r:embed="rId2"/>
          <a:stretch>
            <a:fillRect/>
          </a:stretch>
        </p:blipFill>
        <p:spPr>
          <a:xfrm>
            <a:off x="0" y="14515"/>
            <a:ext cx="12192000" cy="6857998"/>
          </a:xfrm>
          <a:prstGeom prst="rect">
            <a:avLst/>
          </a:prstGeom>
        </p:spPr>
      </p:pic>
      <p:pic>
        <p:nvPicPr>
          <p:cNvPr id="6" name="Picture 5">
            <a:extLst>
              <a:ext uri="{FF2B5EF4-FFF2-40B4-BE49-F238E27FC236}">
                <a16:creationId xmlns:a16="http://schemas.microsoft.com/office/drawing/2014/main" id="{C6761498-942B-4427-BAB1-BFC3E4C863A8}"/>
              </a:ext>
            </a:extLst>
          </p:cNvPr>
          <p:cNvPicPr>
            <a:picLocks noChangeAspect="1"/>
          </p:cNvPicPr>
          <p:nvPr/>
        </p:nvPicPr>
        <p:blipFill>
          <a:blip r:embed="rId3"/>
          <a:stretch>
            <a:fillRect/>
          </a:stretch>
        </p:blipFill>
        <p:spPr>
          <a:xfrm>
            <a:off x="138215" y="578643"/>
            <a:ext cx="11071761" cy="6365833"/>
          </a:xfrm>
          <a:prstGeom prst="rect">
            <a:avLst/>
          </a:prstGeom>
        </p:spPr>
      </p:pic>
      <p:sp>
        <p:nvSpPr>
          <p:cNvPr id="7" name="TextBox 6">
            <a:extLst>
              <a:ext uri="{FF2B5EF4-FFF2-40B4-BE49-F238E27FC236}">
                <a16:creationId xmlns:a16="http://schemas.microsoft.com/office/drawing/2014/main" id="{803621E8-64B7-49A0-8F0E-79A8D71EDB42}"/>
              </a:ext>
            </a:extLst>
          </p:cNvPr>
          <p:cNvSpPr txBox="1"/>
          <p:nvPr/>
        </p:nvSpPr>
        <p:spPr>
          <a:xfrm>
            <a:off x="772721" y="2934282"/>
            <a:ext cx="2844800" cy="1550553"/>
          </a:xfrm>
          <a:prstGeom prst="rect">
            <a:avLst/>
          </a:prstGeom>
          <a:noFill/>
        </p:spPr>
        <p:txBody>
          <a:bodyPr wrap="square" rtlCol="0">
            <a:spAutoFit/>
          </a:bodyPr>
          <a:lstStyle/>
          <a:p>
            <a:pPr algn="ctr">
              <a:lnSpc>
                <a:spcPct val="150000"/>
              </a:lnSpc>
            </a:pPr>
            <a:r>
              <a:rPr lang="en-US" sz="2200" b="1" dirty="0">
                <a:latin typeface="Arial Rounded MT Bold" panose="020F0704030504030204" pitchFamily="34" charset="0"/>
              </a:rPr>
              <a:t>3 BASIC  WAYS OF ENHANCING TAX COMPLIANCE </a:t>
            </a:r>
          </a:p>
        </p:txBody>
      </p:sp>
      <p:sp>
        <p:nvSpPr>
          <p:cNvPr id="11" name="TextBox 10">
            <a:extLst>
              <a:ext uri="{FF2B5EF4-FFF2-40B4-BE49-F238E27FC236}">
                <a16:creationId xmlns:a16="http://schemas.microsoft.com/office/drawing/2014/main" id="{95DF44DC-AFD4-48AB-97D6-B7FF4DFDF9C8}"/>
              </a:ext>
            </a:extLst>
          </p:cNvPr>
          <p:cNvSpPr txBox="1"/>
          <p:nvPr/>
        </p:nvSpPr>
        <p:spPr>
          <a:xfrm>
            <a:off x="4595748" y="887568"/>
            <a:ext cx="6271491" cy="1977464"/>
          </a:xfrm>
          <a:prstGeom prst="rect">
            <a:avLst/>
          </a:prstGeom>
          <a:noFill/>
        </p:spPr>
        <p:txBody>
          <a:bodyPr wrap="square" rtlCol="0">
            <a:spAutoFit/>
          </a:bodyPr>
          <a:lstStyle/>
          <a:p>
            <a:pPr>
              <a:lnSpc>
                <a:spcPct val="150000"/>
              </a:lnSpc>
            </a:pPr>
            <a:r>
              <a:rPr lang="en-US" sz="1700" u="sng" dirty="0">
                <a:latin typeface="Arial Rounded MT Bold" panose="020F0704030504030204" pitchFamily="34" charset="0"/>
              </a:rPr>
              <a:t>IMPLEMENT ROBOUST PAYRLL &amp; ACCOUNTING SYSTEM</a:t>
            </a:r>
          </a:p>
          <a:p>
            <a:pPr marL="285750" indent="-285750">
              <a:lnSpc>
                <a:spcPct val="150000"/>
              </a:lnSpc>
              <a:buFont typeface="Arial" panose="020B0604020202020204" pitchFamily="34" charset="0"/>
              <a:buChar char="•"/>
            </a:pPr>
            <a:r>
              <a:rPr lang="en-US" sz="1400" dirty="0">
                <a:latin typeface="Arial Rounded MT Bold" panose="020F0704030504030204" pitchFamily="34" charset="0"/>
              </a:rPr>
              <a:t>Automate calculations of PAYE, WHT, VAT and Employee Benefit </a:t>
            </a:r>
          </a:p>
          <a:p>
            <a:pPr marL="285750" indent="-285750">
              <a:lnSpc>
                <a:spcPct val="150000"/>
              </a:lnSpc>
              <a:buFont typeface="Arial" panose="020B0604020202020204" pitchFamily="34" charset="0"/>
              <a:buChar char="•"/>
            </a:pPr>
            <a:r>
              <a:rPr lang="en-US" sz="1400" dirty="0">
                <a:latin typeface="Arial Rounded MT Bold" panose="020F0704030504030204" pitchFamily="34" charset="0"/>
              </a:rPr>
              <a:t>Enroll into electronic remittance portals of FIRS and State IRS </a:t>
            </a:r>
          </a:p>
          <a:p>
            <a:pPr marL="285750" indent="-285750">
              <a:lnSpc>
                <a:spcPct val="150000"/>
              </a:lnSpc>
              <a:buFont typeface="Arial" panose="020B0604020202020204" pitchFamily="34" charset="0"/>
              <a:buChar char="•"/>
            </a:pPr>
            <a:r>
              <a:rPr lang="en-US" sz="1400" dirty="0">
                <a:latin typeface="Arial Rounded MT Bold" panose="020F0704030504030204" pitchFamily="34" charset="0"/>
              </a:rPr>
              <a:t>Keep comprehensive records (at least 5 years)  for audit purposes </a:t>
            </a:r>
          </a:p>
          <a:p>
            <a:pPr marL="285750" indent="-285750">
              <a:lnSpc>
                <a:spcPct val="150000"/>
              </a:lnSpc>
              <a:buFont typeface="Arial" panose="020B0604020202020204" pitchFamily="34" charset="0"/>
              <a:buChar char="•"/>
            </a:pPr>
            <a:r>
              <a:rPr lang="en-US" sz="1400" dirty="0">
                <a:latin typeface="Arial Rounded MT Bold" panose="020F0704030504030204" pitchFamily="34" charset="0"/>
              </a:rPr>
              <a:t>Track all remittance deadline: PAYE, VAT, WHT, CIT</a:t>
            </a:r>
          </a:p>
          <a:p>
            <a:pPr marL="285750" indent="-285750">
              <a:buFont typeface="Arial" panose="020B0604020202020204" pitchFamily="34" charset="0"/>
              <a:buChar char="•"/>
            </a:pPr>
            <a:endParaRPr lang="en-US" sz="1300" dirty="0">
              <a:solidFill>
                <a:schemeClr val="bg1"/>
              </a:solidFill>
              <a:latin typeface="Arial Rounded MT Bold" panose="020F0704030504030204" pitchFamily="34" charset="0"/>
            </a:endParaRPr>
          </a:p>
        </p:txBody>
      </p:sp>
      <p:sp>
        <p:nvSpPr>
          <p:cNvPr id="12" name="TextBox 11">
            <a:extLst>
              <a:ext uri="{FF2B5EF4-FFF2-40B4-BE49-F238E27FC236}">
                <a16:creationId xmlns:a16="http://schemas.microsoft.com/office/drawing/2014/main" id="{1E8F924B-AC2C-448E-8241-E28CCDA8ECC6}"/>
              </a:ext>
            </a:extLst>
          </p:cNvPr>
          <p:cNvSpPr txBox="1"/>
          <p:nvPr/>
        </p:nvSpPr>
        <p:spPr>
          <a:xfrm>
            <a:off x="4595748" y="2865032"/>
            <a:ext cx="6271491" cy="1759008"/>
          </a:xfrm>
          <a:prstGeom prst="rect">
            <a:avLst/>
          </a:prstGeom>
          <a:noFill/>
        </p:spPr>
        <p:txBody>
          <a:bodyPr wrap="square" rtlCol="0">
            <a:spAutoFit/>
          </a:bodyPr>
          <a:lstStyle/>
          <a:p>
            <a:pPr>
              <a:lnSpc>
                <a:spcPct val="150000"/>
              </a:lnSpc>
            </a:pPr>
            <a:r>
              <a:rPr lang="en-US" u="sng" dirty="0">
                <a:latin typeface="Arial Rounded MT Bold" panose="020F0704030504030204" pitchFamily="34" charset="0"/>
              </a:rPr>
              <a:t>REGULAR TRAINING AND CAPCITY BUILDING </a:t>
            </a:r>
          </a:p>
          <a:p>
            <a:pPr marL="285750" indent="-285750">
              <a:lnSpc>
                <a:spcPct val="150000"/>
              </a:lnSpc>
              <a:buFont typeface="Arial" panose="020B0604020202020204" pitchFamily="34" charset="0"/>
              <a:buChar char="•"/>
            </a:pPr>
            <a:r>
              <a:rPr lang="en-US" sz="1400" dirty="0">
                <a:latin typeface="Arial Rounded MT Bold" panose="020F0704030504030204" pitchFamily="34" charset="0"/>
              </a:rPr>
              <a:t>Train payroll officers and finance staff on NTA 2025 changes </a:t>
            </a:r>
          </a:p>
          <a:p>
            <a:pPr marL="285750" indent="-285750">
              <a:lnSpc>
                <a:spcPct val="150000"/>
              </a:lnSpc>
              <a:buFont typeface="Arial" panose="020B0604020202020204" pitchFamily="34" charset="0"/>
              <a:buChar char="•"/>
            </a:pPr>
            <a:r>
              <a:rPr lang="en-US" sz="1400" dirty="0">
                <a:latin typeface="Arial Rounded MT Bold" panose="020F0704030504030204" pitchFamily="34" charset="0"/>
              </a:rPr>
              <a:t>Conduct periodic workshops on VAT, CIT, PAYE and WHT procedures </a:t>
            </a:r>
          </a:p>
          <a:p>
            <a:pPr marL="285750" indent="-285750">
              <a:lnSpc>
                <a:spcPct val="150000"/>
              </a:lnSpc>
              <a:buFont typeface="Arial" panose="020B0604020202020204" pitchFamily="34" charset="0"/>
              <a:buChar char="•"/>
            </a:pPr>
            <a:r>
              <a:rPr lang="en-US" sz="1400" dirty="0">
                <a:latin typeface="Arial Rounded MT Bold" panose="020F0704030504030204" pitchFamily="34" charset="0"/>
              </a:rPr>
              <a:t>Keep updated with circulars from FIRS and State IRS  </a:t>
            </a:r>
          </a:p>
        </p:txBody>
      </p:sp>
      <p:sp>
        <p:nvSpPr>
          <p:cNvPr id="13" name="TextBox 12">
            <a:extLst>
              <a:ext uri="{FF2B5EF4-FFF2-40B4-BE49-F238E27FC236}">
                <a16:creationId xmlns:a16="http://schemas.microsoft.com/office/drawing/2014/main" id="{A768D9C3-01BB-4FF0-B2C1-27046F7DE2F9}"/>
              </a:ext>
            </a:extLst>
          </p:cNvPr>
          <p:cNvSpPr txBox="1"/>
          <p:nvPr/>
        </p:nvSpPr>
        <p:spPr>
          <a:xfrm>
            <a:off x="4595748" y="4842496"/>
            <a:ext cx="6155379" cy="1759008"/>
          </a:xfrm>
          <a:prstGeom prst="rect">
            <a:avLst/>
          </a:prstGeom>
          <a:noFill/>
        </p:spPr>
        <p:txBody>
          <a:bodyPr wrap="square" rtlCol="0">
            <a:spAutoFit/>
          </a:bodyPr>
          <a:lstStyle/>
          <a:p>
            <a:pPr>
              <a:lnSpc>
                <a:spcPct val="150000"/>
              </a:lnSpc>
            </a:pPr>
            <a:r>
              <a:rPr lang="en-US" u="sng" dirty="0">
                <a:latin typeface="Arial Rounded MT Bold" panose="020F0704030504030204" pitchFamily="34" charset="0"/>
              </a:rPr>
              <a:t>ENGAGE ACCREDITED TAX PROFESSIONALS</a:t>
            </a:r>
          </a:p>
          <a:p>
            <a:pPr marL="285750" indent="-285750">
              <a:lnSpc>
                <a:spcPct val="150000"/>
              </a:lnSpc>
              <a:buFont typeface="Arial" panose="020B0604020202020204" pitchFamily="34" charset="0"/>
              <a:buChar char="•"/>
            </a:pPr>
            <a:r>
              <a:rPr lang="en-US" sz="1400" dirty="0">
                <a:latin typeface="Arial Rounded MT Bold" panose="020F0704030504030204" pitchFamily="34" charset="0"/>
              </a:rPr>
              <a:t>Consult Tax Advisors to review company’s compliance level</a:t>
            </a:r>
          </a:p>
          <a:p>
            <a:pPr marL="285750" indent="-285750">
              <a:lnSpc>
                <a:spcPct val="150000"/>
              </a:lnSpc>
              <a:buFont typeface="Arial" panose="020B0604020202020204" pitchFamily="34" charset="0"/>
              <a:buChar char="•"/>
            </a:pPr>
            <a:r>
              <a:rPr lang="en-US" sz="1400" dirty="0">
                <a:latin typeface="Arial Rounded MT Bold" panose="020F0704030504030204" pitchFamily="34" charset="0"/>
              </a:rPr>
              <a:t>Seek guidance on complex areas: CIT, PAYE, WHT and e-Filing </a:t>
            </a:r>
          </a:p>
          <a:p>
            <a:pPr marL="285750" indent="-285750">
              <a:lnSpc>
                <a:spcPct val="150000"/>
              </a:lnSpc>
              <a:buFont typeface="Arial" panose="020B0604020202020204" pitchFamily="34" charset="0"/>
              <a:buChar char="•"/>
            </a:pPr>
            <a:r>
              <a:rPr lang="en-US" sz="1400" dirty="0">
                <a:latin typeface="Arial Rounded MT Bold" panose="020F0704030504030204" pitchFamily="34" charset="0"/>
              </a:rPr>
              <a:t>Keep documentation of Professional Advice as part of compliance evidence </a:t>
            </a:r>
          </a:p>
        </p:txBody>
      </p:sp>
      <p:sp>
        <p:nvSpPr>
          <p:cNvPr id="9" name="TextBox 8">
            <a:extLst>
              <a:ext uri="{FF2B5EF4-FFF2-40B4-BE49-F238E27FC236}">
                <a16:creationId xmlns:a16="http://schemas.microsoft.com/office/drawing/2014/main" id="{D93A9527-47EC-4C5F-AF73-6E2B2D648260}"/>
              </a:ext>
            </a:extLst>
          </p:cNvPr>
          <p:cNvSpPr txBox="1"/>
          <p:nvPr/>
        </p:nvSpPr>
        <p:spPr>
          <a:xfrm>
            <a:off x="982024" y="6285389"/>
            <a:ext cx="706582" cy="523220"/>
          </a:xfrm>
          <a:prstGeom prst="rect">
            <a:avLst/>
          </a:prstGeom>
          <a:noFill/>
        </p:spPr>
        <p:txBody>
          <a:bodyPr wrap="square" rtlCol="0">
            <a:spAutoFit/>
          </a:bodyPr>
          <a:lstStyle/>
          <a:p>
            <a:r>
              <a:rPr lang="en-US" sz="2800" b="1" dirty="0"/>
              <a:t>22</a:t>
            </a:r>
          </a:p>
        </p:txBody>
      </p:sp>
      <p:cxnSp>
        <p:nvCxnSpPr>
          <p:cNvPr id="15" name="Straight Connector 14">
            <a:extLst>
              <a:ext uri="{FF2B5EF4-FFF2-40B4-BE49-F238E27FC236}">
                <a16:creationId xmlns:a16="http://schemas.microsoft.com/office/drawing/2014/main" id="{299C2CC1-8729-49A8-8EC7-E854D5FE1477}"/>
              </a:ext>
            </a:extLst>
          </p:cNvPr>
          <p:cNvCxnSpPr>
            <a:cxnSpLocks/>
          </p:cNvCxnSpPr>
          <p:nvPr/>
        </p:nvCxnSpPr>
        <p:spPr>
          <a:xfrm flipV="1">
            <a:off x="741548" y="578622"/>
            <a:ext cx="10009579" cy="4281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75A3EF-BA78-43B6-A3C2-0A577B26C907}"/>
              </a:ext>
            </a:extLst>
          </p:cNvPr>
          <p:cNvCxnSpPr>
            <a:cxnSpLocks/>
          </p:cNvCxnSpPr>
          <p:nvPr/>
        </p:nvCxnSpPr>
        <p:spPr>
          <a:xfrm flipV="1">
            <a:off x="748806" y="629454"/>
            <a:ext cx="10002321" cy="4278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58DA0A5-469E-4F6D-AAB0-15AA976B7BB3}"/>
              </a:ext>
            </a:extLst>
          </p:cNvPr>
          <p:cNvSpPr txBox="1"/>
          <p:nvPr/>
        </p:nvSpPr>
        <p:spPr>
          <a:xfrm>
            <a:off x="712520" y="118131"/>
            <a:ext cx="9019309" cy="492443"/>
          </a:xfrm>
          <a:prstGeom prst="rect">
            <a:avLst/>
          </a:prstGeom>
          <a:noFill/>
        </p:spPr>
        <p:txBody>
          <a:bodyPr wrap="square" rtlCol="0">
            <a:spAutoFit/>
          </a:bodyPr>
          <a:lstStyle/>
          <a:p>
            <a:pPr lvl="0">
              <a:defRPr/>
            </a:pPr>
            <a:r>
              <a:rPr lang="en-US" sz="2600" b="1" dirty="0">
                <a:ln/>
                <a:solidFill>
                  <a:srgbClr val="00B0F0"/>
                </a:solidFill>
                <a:latin typeface="Arial"/>
              </a:rPr>
              <a:t>STRATEGIES FOR ENHANCING TAX COMPLIANCE </a:t>
            </a:r>
          </a:p>
        </p:txBody>
      </p:sp>
    </p:spTree>
    <p:extLst>
      <p:ext uri="{BB962C8B-B14F-4D97-AF65-F5344CB8AC3E}">
        <p14:creationId xmlns:p14="http://schemas.microsoft.com/office/powerpoint/2010/main" val="1888266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C0E8A9-29A9-4FFE-8F54-6029D86C1097}"/>
              </a:ext>
            </a:extLst>
          </p:cNvPr>
          <p:cNvPicPr>
            <a:picLocks noChangeAspect="1"/>
          </p:cNvPicPr>
          <p:nvPr/>
        </p:nvPicPr>
        <p:blipFill>
          <a:blip r:embed="rId2"/>
          <a:stretch>
            <a:fillRect/>
          </a:stretch>
        </p:blipFill>
        <p:spPr>
          <a:xfrm>
            <a:off x="0" y="-38630"/>
            <a:ext cx="12192000" cy="6857998"/>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406401" y="533145"/>
            <a:ext cx="6894286" cy="4985980"/>
          </a:xfrm>
          <a:prstGeom prst="rect">
            <a:avLst/>
          </a:prstGeom>
          <a:noFill/>
        </p:spPr>
        <p:txBody>
          <a:bodyPr wrap="square" rtlCol="0">
            <a:spAutoFit/>
          </a:bodyPr>
          <a:lstStyle/>
          <a:p>
            <a:pPr algn="just"/>
            <a:r>
              <a:rPr lang="en-US" dirty="0">
                <a:latin typeface="Arial "/>
              </a:rPr>
              <a:t>The Nigerian Tax Administration Act (NTAA) 2025 represents a significant shift in Nigeria’s fiscal architecture, with far-reaching implications for States like Cross River. By promoting tax harmonization, digital compliance systems and centralized oversights, the Act sets a new standard for transparency, equity and efficiency in tax administration.</a:t>
            </a:r>
          </a:p>
          <a:p>
            <a:pPr algn="just"/>
            <a:endParaRPr lang="en-US" dirty="0">
              <a:latin typeface="Arial "/>
            </a:endParaRPr>
          </a:p>
          <a:p>
            <a:pPr algn="just"/>
            <a:endParaRPr lang="en-US" dirty="0">
              <a:latin typeface="Arial "/>
            </a:endParaRPr>
          </a:p>
          <a:p>
            <a:pPr algn="just"/>
            <a:endParaRPr lang="en-US" dirty="0">
              <a:latin typeface="Arial "/>
            </a:endParaRPr>
          </a:p>
          <a:p>
            <a:pPr algn="just"/>
            <a:endParaRPr lang="en-US" dirty="0">
              <a:latin typeface="Arial "/>
            </a:endParaRPr>
          </a:p>
          <a:p>
            <a:pPr algn="just">
              <a:lnSpc>
                <a:spcPct val="150000"/>
              </a:lnSpc>
            </a:pPr>
            <a:r>
              <a:rPr lang="en-US" sz="2000" b="1" u="sng" dirty="0">
                <a:latin typeface="Arial "/>
              </a:rPr>
              <a:t>FINAL WORDS</a:t>
            </a:r>
          </a:p>
          <a:p>
            <a:pPr marL="285750" lvl="0" indent="-285750" algn="just">
              <a:buFont typeface="Arial" panose="020B0604020202020204" pitchFamily="34" charset="0"/>
              <a:buChar char="•"/>
            </a:pPr>
            <a:r>
              <a:rPr lang="en-US" dirty="0">
                <a:solidFill>
                  <a:prstClr val="black"/>
                </a:solidFill>
                <a:latin typeface="Arial "/>
                <a:ea typeface="Cambria" panose="02040503050406030204" pitchFamily="18" charset="0"/>
              </a:rPr>
              <a:t>Mistakes are costly; preparation is essential. The transition period is your window to get systems, staff, and controls ready </a:t>
            </a:r>
          </a:p>
          <a:p>
            <a:pPr lvl="0" algn="just"/>
            <a:endParaRPr lang="en-US" dirty="0">
              <a:solidFill>
                <a:prstClr val="black"/>
              </a:solidFill>
              <a:latin typeface="Arial "/>
              <a:ea typeface="Cambria" panose="02040503050406030204" pitchFamily="18" charset="0"/>
            </a:endParaRPr>
          </a:p>
          <a:p>
            <a:pPr marL="285750" lvl="0" indent="-285750" algn="just">
              <a:buFont typeface="Arial" panose="020B0604020202020204" pitchFamily="34" charset="0"/>
              <a:buChar char="•"/>
            </a:pPr>
            <a:r>
              <a:rPr lang="en-US" b="1" dirty="0">
                <a:solidFill>
                  <a:prstClr val="black"/>
                </a:solidFill>
                <a:latin typeface="Arial "/>
                <a:ea typeface="Cambria" panose="02040503050406030204" pitchFamily="18" charset="0"/>
              </a:rPr>
              <a:t>“The wise man builds his hut before the rain” – </a:t>
            </a:r>
            <a:r>
              <a:rPr lang="en-US" dirty="0">
                <a:solidFill>
                  <a:prstClr val="black"/>
                </a:solidFill>
                <a:latin typeface="Arial "/>
                <a:ea typeface="Cambria" panose="02040503050406030204" pitchFamily="18" charset="0"/>
              </a:rPr>
              <a:t>Proactive compliance safeguards company’s reputation and growth </a:t>
            </a:r>
            <a:endParaRPr lang="en-US" b="1" dirty="0">
              <a:solidFill>
                <a:prstClr val="black"/>
              </a:solidFill>
              <a:latin typeface="Arial "/>
              <a:ea typeface="Cambria" panose="02040503050406030204" pitchFamily="18" charset="0"/>
            </a:endParaRPr>
          </a:p>
          <a:p>
            <a:pPr algn="just"/>
            <a:endParaRPr lang="en-US" dirty="0">
              <a:latin typeface="Arial "/>
            </a:endParaRPr>
          </a:p>
        </p:txBody>
      </p:sp>
      <p:pic>
        <p:nvPicPr>
          <p:cNvPr id="2" name="Picture 1">
            <a:extLst>
              <a:ext uri="{FF2B5EF4-FFF2-40B4-BE49-F238E27FC236}">
                <a16:creationId xmlns:a16="http://schemas.microsoft.com/office/drawing/2014/main" id="{418AF20E-F0AF-485B-A36A-4A23C8349C03}"/>
              </a:ext>
            </a:extLst>
          </p:cNvPr>
          <p:cNvPicPr>
            <a:picLocks noChangeAspect="1"/>
          </p:cNvPicPr>
          <p:nvPr/>
        </p:nvPicPr>
        <p:blipFill>
          <a:blip r:embed="rId3"/>
          <a:stretch>
            <a:fillRect/>
          </a:stretch>
        </p:blipFill>
        <p:spPr>
          <a:xfrm>
            <a:off x="7416801" y="1"/>
            <a:ext cx="4775200" cy="6819368"/>
          </a:xfrm>
          <a:prstGeom prst="rect">
            <a:avLst/>
          </a:prstGeom>
        </p:spPr>
      </p:pic>
      <p:sp>
        <p:nvSpPr>
          <p:cNvPr id="3" name="TextBox 2">
            <a:extLst>
              <a:ext uri="{FF2B5EF4-FFF2-40B4-BE49-F238E27FC236}">
                <a16:creationId xmlns:a16="http://schemas.microsoft.com/office/drawing/2014/main" id="{0B5D8598-E9E6-4EA4-846E-512947485A20}"/>
              </a:ext>
            </a:extLst>
          </p:cNvPr>
          <p:cNvSpPr txBox="1"/>
          <p:nvPr/>
        </p:nvSpPr>
        <p:spPr>
          <a:xfrm>
            <a:off x="7649938" y="2367171"/>
            <a:ext cx="4135661" cy="2308324"/>
          </a:xfrm>
          <a:prstGeom prst="rect">
            <a:avLst/>
          </a:prstGeom>
          <a:noFill/>
        </p:spPr>
        <p:txBody>
          <a:bodyPr wrap="square" rtlCol="0">
            <a:spAutoFit/>
          </a:bodyPr>
          <a:lstStyle/>
          <a:p>
            <a:pPr algn="ctr"/>
            <a:r>
              <a:rPr lang="en-US" sz="7200" b="1" dirty="0">
                <a:solidFill>
                  <a:schemeClr val="bg1"/>
                </a:solidFill>
                <a:latin typeface="Ink Free" panose="03080402000500000000" pitchFamily="66" charset="0"/>
              </a:rPr>
              <a:t>&amp;</a:t>
            </a:r>
          </a:p>
          <a:p>
            <a:pPr algn="ctr"/>
            <a:r>
              <a:rPr lang="en-US" sz="7200" b="1" dirty="0">
                <a:solidFill>
                  <a:schemeClr val="bg1"/>
                </a:solidFill>
                <a:latin typeface="Ink Free" panose="03080402000500000000" pitchFamily="66" charset="0"/>
              </a:rPr>
              <a:t>Final Word </a:t>
            </a:r>
          </a:p>
        </p:txBody>
      </p:sp>
      <p:sp>
        <p:nvSpPr>
          <p:cNvPr id="6" name="TextBox 5">
            <a:extLst>
              <a:ext uri="{FF2B5EF4-FFF2-40B4-BE49-F238E27FC236}">
                <a16:creationId xmlns:a16="http://schemas.microsoft.com/office/drawing/2014/main" id="{04BA0DAF-0BF2-4728-9B6C-74D827436E5C}"/>
              </a:ext>
            </a:extLst>
          </p:cNvPr>
          <p:cNvSpPr txBox="1"/>
          <p:nvPr/>
        </p:nvSpPr>
        <p:spPr>
          <a:xfrm>
            <a:off x="6096000" y="6296148"/>
            <a:ext cx="706582" cy="523220"/>
          </a:xfrm>
          <a:prstGeom prst="rect">
            <a:avLst/>
          </a:prstGeom>
          <a:noFill/>
        </p:spPr>
        <p:txBody>
          <a:bodyPr wrap="square" rtlCol="0">
            <a:spAutoFit/>
          </a:bodyPr>
          <a:lstStyle/>
          <a:p>
            <a:r>
              <a:rPr lang="en-US" sz="2800" b="1" dirty="0"/>
              <a:t>23</a:t>
            </a:r>
          </a:p>
        </p:txBody>
      </p:sp>
    </p:spTree>
    <p:extLst>
      <p:ext uri="{BB962C8B-B14F-4D97-AF65-F5344CB8AC3E}">
        <p14:creationId xmlns:p14="http://schemas.microsoft.com/office/powerpoint/2010/main" val="3832247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F82B5E68-B867-49B7-954C-B16CDE565418}"/>
              </a:ext>
            </a:extLst>
          </p:cNvPr>
          <p:cNvSpPr/>
          <p:nvPr/>
        </p:nvSpPr>
        <p:spPr>
          <a:xfrm>
            <a:off x="0" y="4733925"/>
            <a:ext cx="12191853" cy="1800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
        <p:nvSpPr>
          <p:cNvPr id="8" name="직사각형 7">
            <a:extLst>
              <a:ext uri="{FF2B5EF4-FFF2-40B4-BE49-F238E27FC236}">
                <a16:creationId xmlns:a16="http://schemas.microsoft.com/office/drawing/2014/main" id="{C5A44FA2-6F5E-4346-A17E-AE03B623BBCB}"/>
              </a:ext>
            </a:extLst>
          </p:cNvPr>
          <p:cNvSpPr/>
          <p:nvPr/>
        </p:nvSpPr>
        <p:spPr>
          <a:xfrm>
            <a:off x="0" y="4823925"/>
            <a:ext cx="12191853" cy="1620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
        <p:nvSpPr>
          <p:cNvPr id="9" name="직사각형 8">
            <a:extLst>
              <a:ext uri="{FF2B5EF4-FFF2-40B4-BE49-F238E27FC236}">
                <a16:creationId xmlns:a16="http://schemas.microsoft.com/office/drawing/2014/main" id="{31140085-551B-4543-9263-F520713C85BD}"/>
              </a:ext>
            </a:extLst>
          </p:cNvPr>
          <p:cNvSpPr/>
          <p:nvPr/>
        </p:nvSpPr>
        <p:spPr>
          <a:xfrm>
            <a:off x="0" y="4913925"/>
            <a:ext cx="12191853" cy="1440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
        <p:nvSpPr>
          <p:cNvPr id="10" name="직사각형 9">
            <a:extLst>
              <a:ext uri="{FF2B5EF4-FFF2-40B4-BE49-F238E27FC236}">
                <a16:creationId xmlns:a16="http://schemas.microsoft.com/office/drawing/2014/main" id="{719D07AB-9188-4D32-A0A5-C1D5B61381B6}"/>
              </a:ext>
            </a:extLst>
          </p:cNvPr>
          <p:cNvSpPr/>
          <p:nvPr/>
        </p:nvSpPr>
        <p:spPr>
          <a:xfrm>
            <a:off x="0" y="4913925"/>
            <a:ext cx="12191853" cy="1440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맑은 고딕"/>
              <a:cs typeface="+mn-cs"/>
            </a:endParaRPr>
          </a:p>
        </p:txBody>
      </p:sp>
      <p:grpSp>
        <p:nvGrpSpPr>
          <p:cNvPr id="11" name="Group 5">
            <a:extLst>
              <a:ext uri="{FF2B5EF4-FFF2-40B4-BE49-F238E27FC236}">
                <a16:creationId xmlns:a16="http://schemas.microsoft.com/office/drawing/2014/main" id="{274F9FD9-35BB-4518-9F1F-B295FD904E9F}"/>
              </a:ext>
            </a:extLst>
          </p:cNvPr>
          <p:cNvGrpSpPr/>
          <p:nvPr/>
        </p:nvGrpSpPr>
        <p:grpSpPr>
          <a:xfrm>
            <a:off x="1" y="4945903"/>
            <a:ext cx="12191999" cy="1302986"/>
            <a:chOff x="6665543" y="2657269"/>
            <a:chExt cx="2747269" cy="1302986"/>
          </a:xfrm>
        </p:grpSpPr>
        <p:sp>
          <p:nvSpPr>
            <p:cNvPr id="12" name="TextBox 11">
              <a:extLst>
                <a:ext uri="{FF2B5EF4-FFF2-40B4-BE49-F238E27FC236}">
                  <a16:creationId xmlns:a16="http://schemas.microsoft.com/office/drawing/2014/main" id="{67628A33-9F6B-4002-A187-4C8902051B80}"/>
                </a:ext>
              </a:extLst>
            </p:cNvPr>
            <p:cNvSpPr txBox="1"/>
            <p:nvPr/>
          </p:nvSpPr>
          <p:spPr>
            <a:xfrm>
              <a:off x="6665543" y="2657269"/>
              <a:ext cx="2747269" cy="101566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6000" b="0" i="0" u="none" strike="noStrike" kern="1200" cap="none" spc="0" normalizeH="0" baseline="0" noProof="0" dirty="0">
                  <a:ln>
                    <a:noFill/>
                  </a:ln>
                  <a:solidFill>
                    <a:prstClr val="black">
                      <a:lumMod val="75000"/>
                      <a:lumOff val="25000"/>
                    </a:prstClr>
                  </a:solidFill>
                  <a:effectLst/>
                  <a:uLnTx/>
                  <a:uFillTx/>
                  <a:latin typeface="Arial"/>
                  <a:ea typeface="맑은 고딕"/>
                  <a:cs typeface="Arial" pitchFamily="34" charset="0"/>
                </a:rPr>
                <a:t>THANK YOU</a:t>
              </a:r>
              <a:endParaRPr kumimoji="0" lang="ko-KR" altLang="en-US" sz="6000" b="0" i="0" u="none" strike="noStrike" kern="1200" cap="none" spc="0" normalizeH="0" baseline="0" noProof="0" dirty="0">
                <a:ln>
                  <a:noFill/>
                </a:ln>
                <a:solidFill>
                  <a:prstClr val="black">
                    <a:lumMod val="75000"/>
                    <a:lumOff val="25000"/>
                  </a:prstClr>
                </a:solidFill>
                <a:effectLst/>
                <a:uLnTx/>
                <a:uFillTx/>
                <a:latin typeface="Arial"/>
                <a:ea typeface="맑은 고딕"/>
                <a:cs typeface="Arial" pitchFamily="34" charset="0"/>
              </a:endParaRPr>
            </a:p>
          </p:txBody>
        </p:sp>
        <p:sp>
          <p:nvSpPr>
            <p:cNvPr id="13" name="TextBox 12">
              <a:extLst>
                <a:ext uri="{FF2B5EF4-FFF2-40B4-BE49-F238E27FC236}">
                  <a16:creationId xmlns:a16="http://schemas.microsoft.com/office/drawing/2014/main" id="{15CE5773-1773-4ECA-94C1-7451BA41C6A4}"/>
                </a:ext>
              </a:extLst>
            </p:cNvPr>
            <p:cNvSpPr txBox="1"/>
            <p:nvPr/>
          </p:nvSpPr>
          <p:spPr>
            <a:xfrm>
              <a:off x="6665543" y="3580599"/>
              <a:ext cx="2747236" cy="37965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67" b="0" i="0" u="none" strike="noStrike" kern="1200" cap="none" spc="0" normalizeH="0" baseline="0" noProof="0" dirty="0">
                <a:ln>
                  <a:noFill/>
                </a:ln>
                <a:solidFill>
                  <a:prstClr val="black">
                    <a:lumMod val="75000"/>
                    <a:lumOff val="25000"/>
                  </a:prstClr>
                </a:solidFill>
                <a:effectLst/>
                <a:uLnTx/>
                <a:uFillTx/>
                <a:latin typeface="Arial"/>
                <a:ea typeface="맑은 고딕"/>
                <a:cs typeface="Arial" pitchFamily="34" charset="0"/>
              </a:endParaRPr>
            </a:p>
          </p:txBody>
        </p:sp>
      </p:grpSp>
      <p:pic>
        <p:nvPicPr>
          <p:cNvPr id="14" name="Picture 13">
            <a:extLst>
              <a:ext uri="{FF2B5EF4-FFF2-40B4-BE49-F238E27FC236}">
                <a16:creationId xmlns:a16="http://schemas.microsoft.com/office/drawing/2014/main" id="{B99B08B6-A5C6-4295-A1D7-69881725C7AA}"/>
              </a:ext>
            </a:extLst>
          </p:cNvPr>
          <p:cNvPicPr>
            <a:picLocks noChangeAspect="1"/>
          </p:cNvPicPr>
          <p:nvPr/>
        </p:nvPicPr>
        <p:blipFill>
          <a:blip r:embed="rId2"/>
          <a:stretch>
            <a:fillRect/>
          </a:stretch>
        </p:blipFill>
        <p:spPr>
          <a:xfrm>
            <a:off x="2466034" y="-41194"/>
            <a:ext cx="7259783" cy="4792061"/>
          </a:xfrm>
          <a:prstGeom prst="rect">
            <a:avLst/>
          </a:prstGeom>
        </p:spPr>
      </p:pic>
    </p:spTree>
    <p:extLst>
      <p:ext uri="{BB962C8B-B14F-4D97-AF65-F5344CB8AC3E}">
        <p14:creationId xmlns:p14="http://schemas.microsoft.com/office/powerpoint/2010/main" val="821656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63E27B-F386-4C0E-852D-194085AE3193}"/>
              </a:ext>
            </a:extLst>
          </p:cNvPr>
          <p:cNvPicPr>
            <a:picLocks noChangeAspect="1"/>
          </p:cNvPicPr>
          <p:nvPr/>
        </p:nvPicPr>
        <p:blipFill>
          <a:blip r:embed="rId2"/>
          <a:stretch>
            <a:fillRect/>
          </a:stretch>
        </p:blipFill>
        <p:spPr>
          <a:xfrm>
            <a:off x="0" y="1"/>
            <a:ext cx="12192000" cy="6857998"/>
          </a:xfrm>
          <a:prstGeom prst="rect">
            <a:avLst/>
          </a:prstGeom>
        </p:spPr>
      </p:pic>
      <p:pic>
        <p:nvPicPr>
          <p:cNvPr id="6" name="Picture 5">
            <a:extLst>
              <a:ext uri="{FF2B5EF4-FFF2-40B4-BE49-F238E27FC236}">
                <a16:creationId xmlns:a16="http://schemas.microsoft.com/office/drawing/2014/main" id="{80E2C226-14E4-4D0F-A1A3-B76DA534B55E}"/>
              </a:ext>
            </a:extLst>
          </p:cNvPr>
          <p:cNvPicPr>
            <a:picLocks noChangeAspect="1"/>
          </p:cNvPicPr>
          <p:nvPr/>
        </p:nvPicPr>
        <p:blipFill>
          <a:blip r:embed="rId3"/>
          <a:stretch>
            <a:fillRect/>
          </a:stretch>
        </p:blipFill>
        <p:spPr>
          <a:xfrm>
            <a:off x="10381223" y="16397"/>
            <a:ext cx="1753627" cy="1287909"/>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827315" y="1158708"/>
            <a:ext cx="6549798" cy="4524315"/>
          </a:xfrm>
          <a:prstGeom prst="rect">
            <a:avLst/>
          </a:prstGeom>
          <a:noFill/>
        </p:spPr>
        <p:txBody>
          <a:bodyPr wrap="square" rtlCol="0">
            <a:spAutoFit/>
          </a:bodyPr>
          <a:lstStyle/>
          <a:p>
            <a:pPr algn="just"/>
            <a:r>
              <a:rPr lang="en-US" dirty="0"/>
              <a:t>The Nigerian Tax Act (NTA) 2025 represents a bold step towards reforming the country’s tax system to make it more efficient, transparent and equitable. The Act seeks to modernize tax collection processes, enhance compliance, optimize revenue and promote greater accountability within Nigeria’s Tax System</a:t>
            </a:r>
            <a:r>
              <a:rPr lang="en-US" dirty="0">
                <a:latin typeface="+mj-lt"/>
              </a:rPr>
              <a:t>. It introduces new regulatory structures, advances the digitalization of tax records and enforces stricter compliance measures.</a:t>
            </a:r>
          </a:p>
          <a:p>
            <a:pPr lvl="0" algn="just"/>
            <a:endParaRPr lang="en-US" dirty="0">
              <a:solidFill>
                <a:prstClr val="black"/>
              </a:solidFill>
              <a:latin typeface="+mj-lt"/>
              <a:ea typeface="Cambria" panose="02040503050406030204" pitchFamily="18" charset="0"/>
            </a:endParaRPr>
          </a:p>
          <a:p>
            <a:pPr lvl="0" algn="just"/>
            <a:r>
              <a:rPr lang="en-US" dirty="0">
                <a:solidFill>
                  <a:prstClr val="black"/>
                </a:solidFill>
                <a:latin typeface="+mj-lt"/>
                <a:ea typeface="Cambria" panose="02040503050406030204" pitchFamily="18" charset="0"/>
              </a:rPr>
              <a:t>These Acts repeal and consolidate several legacy tax laws (e.g. PITA, CITA, CGTA, VAT Act) into a unified modern framework. The intended effective date of application is 1</a:t>
            </a:r>
            <a:r>
              <a:rPr lang="en-US" baseline="30000" dirty="0">
                <a:solidFill>
                  <a:prstClr val="black"/>
                </a:solidFill>
                <a:latin typeface="+mj-lt"/>
                <a:ea typeface="Cambria" panose="02040503050406030204" pitchFamily="18" charset="0"/>
              </a:rPr>
              <a:t>st</a:t>
            </a:r>
            <a:r>
              <a:rPr lang="en-US" dirty="0">
                <a:solidFill>
                  <a:prstClr val="black"/>
                </a:solidFill>
                <a:latin typeface="+mj-lt"/>
                <a:ea typeface="Cambria" panose="02040503050406030204" pitchFamily="18" charset="0"/>
              </a:rPr>
              <a:t> January 2026, giving a window for individual and corporate tax payers to align system</a:t>
            </a:r>
          </a:p>
          <a:p>
            <a:pPr algn="just"/>
            <a:endParaRPr lang="en-US" dirty="0">
              <a:latin typeface="+mj-lt"/>
            </a:endParaRPr>
          </a:p>
          <a:p>
            <a:endParaRPr lang="en-US" dirty="0"/>
          </a:p>
        </p:txBody>
      </p:sp>
      <p:pic>
        <p:nvPicPr>
          <p:cNvPr id="9" name="Picture 8">
            <a:extLst>
              <a:ext uri="{FF2B5EF4-FFF2-40B4-BE49-F238E27FC236}">
                <a16:creationId xmlns:a16="http://schemas.microsoft.com/office/drawing/2014/main" id="{A6206D14-97A2-4D0C-89DB-2E71018A5658}"/>
              </a:ext>
            </a:extLst>
          </p:cNvPr>
          <p:cNvPicPr>
            <a:picLocks noChangeAspect="1"/>
          </p:cNvPicPr>
          <p:nvPr/>
        </p:nvPicPr>
        <p:blipFill>
          <a:blip r:embed="rId4"/>
          <a:stretch>
            <a:fillRect/>
          </a:stretch>
        </p:blipFill>
        <p:spPr>
          <a:xfrm>
            <a:off x="7377113" y="3114543"/>
            <a:ext cx="4814887" cy="3702117"/>
          </a:xfrm>
          <a:prstGeom prst="rect">
            <a:avLst/>
          </a:prstGeom>
        </p:spPr>
      </p:pic>
      <p:sp>
        <p:nvSpPr>
          <p:cNvPr id="7" name="TextBox 6">
            <a:extLst>
              <a:ext uri="{FF2B5EF4-FFF2-40B4-BE49-F238E27FC236}">
                <a16:creationId xmlns:a16="http://schemas.microsoft.com/office/drawing/2014/main" id="{3DA7E665-6885-4A95-A9CE-697FE609D551}"/>
              </a:ext>
            </a:extLst>
          </p:cNvPr>
          <p:cNvSpPr txBox="1"/>
          <p:nvPr/>
        </p:nvSpPr>
        <p:spPr>
          <a:xfrm>
            <a:off x="6096000" y="6293441"/>
            <a:ext cx="706582" cy="523220"/>
          </a:xfrm>
          <a:prstGeom prst="rect">
            <a:avLst/>
          </a:prstGeom>
          <a:noFill/>
        </p:spPr>
        <p:txBody>
          <a:bodyPr wrap="square" rtlCol="0">
            <a:spAutoFit/>
          </a:bodyPr>
          <a:lstStyle/>
          <a:p>
            <a:r>
              <a:rPr lang="en-US" sz="2800" b="1" dirty="0"/>
              <a:t>2</a:t>
            </a:r>
          </a:p>
        </p:txBody>
      </p:sp>
      <p:cxnSp>
        <p:nvCxnSpPr>
          <p:cNvPr id="10" name="Straight Connector 9">
            <a:extLst>
              <a:ext uri="{FF2B5EF4-FFF2-40B4-BE49-F238E27FC236}">
                <a16:creationId xmlns:a16="http://schemas.microsoft.com/office/drawing/2014/main" id="{B97B513B-EFF6-4DD7-AFE9-B88412021C9D}"/>
              </a:ext>
            </a:extLst>
          </p:cNvPr>
          <p:cNvCxnSpPr>
            <a:cxnSpLocks/>
          </p:cNvCxnSpPr>
          <p:nvPr/>
        </p:nvCxnSpPr>
        <p:spPr>
          <a:xfrm flipV="1">
            <a:off x="884053" y="859694"/>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E4999C-B115-44DF-91ED-2FB5F69774F8}"/>
              </a:ext>
            </a:extLst>
          </p:cNvPr>
          <p:cNvCxnSpPr>
            <a:cxnSpLocks/>
          </p:cNvCxnSpPr>
          <p:nvPr/>
        </p:nvCxnSpPr>
        <p:spPr>
          <a:xfrm flipV="1">
            <a:off x="891311" y="910495"/>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405C156-28F3-4A69-BB22-B5B914E91083}"/>
              </a:ext>
            </a:extLst>
          </p:cNvPr>
          <p:cNvSpPr txBox="1"/>
          <p:nvPr/>
        </p:nvSpPr>
        <p:spPr>
          <a:xfrm>
            <a:off x="827315" y="397041"/>
            <a:ext cx="9019309" cy="584775"/>
          </a:xfrm>
          <a:prstGeom prst="rect">
            <a:avLst/>
          </a:prstGeom>
          <a:noFill/>
        </p:spPr>
        <p:txBody>
          <a:bodyPr wrap="square" rtlCol="0">
            <a:spAutoFit/>
          </a:bodyPr>
          <a:lstStyle/>
          <a:p>
            <a:pPr lvl="0">
              <a:defRPr/>
            </a:pPr>
            <a:r>
              <a:rPr lang="en-US" sz="3200" b="1" dirty="0">
                <a:ln/>
                <a:solidFill>
                  <a:srgbClr val="00B0F0"/>
                </a:solidFill>
                <a:latin typeface="Arial"/>
              </a:rPr>
              <a:t>INTRODUCTION </a:t>
            </a:r>
          </a:p>
        </p:txBody>
      </p:sp>
    </p:spTree>
    <p:extLst>
      <p:ext uri="{BB962C8B-B14F-4D97-AF65-F5344CB8AC3E}">
        <p14:creationId xmlns:p14="http://schemas.microsoft.com/office/powerpoint/2010/main" val="2816444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3C544D-724E-4622-ABA2-C3CA97A2DC73}"/>
              </a:ext>
            </a:extLst>
          </p:cNvPr>
          <p:cNvPicPr>
            <a:picLocks noChangeAspect="1"/>
          </p:cNvPicPr>
          <p:nvPr/>
        </p:nvPicPr>
        <p:blipFill>
          <a:blip r:embed="rId2"/>
          <a:stretch>
            <a:fillRect/>
          </a:stretch>
        </p:blipFill>
        <p:spPr>
          <a:xfrm>
            <a:off x="0" y="1"/>
            <a:ext cx="12192000" cy="6857998"/>
          </a:xfrm>
          <a:prstGeom prst="rect">
            <a:avLst/>
          </a:prstGeom>
        </p:spPr>
      </p:pic>
      <p:pic>
        <p:nvPicPr>
          <p:cNvPr id="8" name="Picture 7">
            <a:extLst>
              <a:ext uri="{FF2B5EF4-FFF2-40B4-BE49-F238E27FC236}">
                <a16:creationId xmlns:a16="http://schemas.microsoft.com/office/drawing/2014/main" id="{D7705864-FFC7-4D00-97E3-A73FE2390364}"/>
              </a:ext>
            </a:extLst>
          </p:cNvPr>
          <p:cNvPicPr>
            <a:picLocks noChangeAspect="1"/>
          </p:cNvPicPr>
          <p:nvPr/>
        </p:nvPicPr>
        <p:blipFill>
          <a:blip r:embed="rId3"/>
          <a:stretch>
            <a:fillRect/>
          </a:stretch>
        </p:blipFill>
        <p:spPr>
          <a:xfrm>
            <a:off x="7536872" y="3903037"/>
            <a:ext cx="4655129" cy="3114393"/>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885372" y="1262741"/>
            <a:ext cx="8344353" cy="2949525"/>
          </a:xfrm>
          <a:prstGeom prst="rect">
            <a:avLst/>
          </a:prstGeom>
          <a:noFill/>
        </p:spPr>
        <p:txBody>
          <a:bodyPr wrap="square" rtlCol="0">
            <a:spAutoFit/>
          </a:bodyPr>
          <a:lstStyle/>
          <a:p>
            <a:pPr>
              <a:lnSpc>
                <a:spcPct val="150000"/>
              </a:lnSpc>
            </a:pPr>
            <a:r>
              <a:rPr lang="en-US" dirty="0"/>
              <a:t>This presentation gives a detailed overview of the Nigerian Tax Reforms Act, 2025. The objective of this presentation are as follows:</a:t>
            </a:r>
          </a:p>
          <a:p>
            <a:pPr marL="914400" indent="-914400">
              <a:lnSpc>
                <a:spcPct val="150000"/>
              </a:lnSpc>
              <a:buFont typeface="Arial" panose="020B0604020202020204" pitchFamily="34" charset="0"/>
              <a:buChar char="•"/>
            </a:pPr>
            <a:r>
              <a:rPr lang="en-US" dirty="0"/>
              <a:t>Examine the provisions of the National Tax Act, 2025</a:t>
            </a:r>
          </a:p>
          <a:p>
            <a:pPr marL="914400" indent="-914400">
              <a:lnSpc>
                <a:spcPct val="150000"/>
              </a:lnSpc>
              <a:buFont typeface="Arial" panose="020B0604020202020204" pitchFamily="34" charset="0"/>
              <a:buChar char="•"/>
            </a:pPr>
            <a:r>
              <a:rPr lang="en-US" dirty="0"/>
              <a:t>Identify the key changes in the Tax Law </a:t>
            </a:r>
          </a:p>
          <a:p>
            <a:pPr marL="914400" indent="-914400">
              <a:lnSpc>
                <a:spcPct val="150000"/>
              </a:lnSpc>
              <a:buFont typeface="Arial" panose="020B0604020202020204" pitchFamily="34" charset="0"/>
              <a:buChar char="•"/>
            </a:pPr>
            <a:r>
              <a:rPr lang="en-US" dirty="0"/>
              <a:t>Examine the implications for employers, corporation and local authorities </a:t>
            </a:r>
          </a:p>
          <a:p>
            <a:pPr marL="914400" indent="-914400">
              <a:lnSpc>
                <a:spcPct val="150000"/>
              </a:lnSpc>
              <a:buFont typeface="Arial" panose="020B0604020202020204" pitchFamily="34" charset="0"/>
              <a:buChar char="•"/>
            </a:pPr>
            <a:r>
              <a:rPr lang="en-US" dirty="0"/>
              <a:t>Recommend strategies for improved compliance</a:t>
            </a:r>
          </a:p>
        </p:txBody>
      </p:sp>
      <p:sp>
        <p:nvSpPr>
          <p:cNvPr id="9" name="TextBox 8">
            <a:extLst>
              <a:ext uri="{FF2B5EF4-FFF2-40B4-BE49-F238E27FC236}">
                <a16:creationId xmlns:a16="http://schemas.microsoft.com/office/drawing/2014/main" id="{77797DDE-BB45-4257-8A82-58558BF8B17F}"/>
              </a:ext>
            </a:extLst>
          </p:cNvPr>
          <p:cNvSpPr txBox="1"/>
          <p:nvPr/>
        </p:nvSpPr>
        <p:spPr>
          <a:xfrm>
            <a:off x="5943600" y="6487411"/>
            <a:ext cx="858982" cy="523220"/>
          </a:xfrm>
          <a:prstGeom prst="rect">
            <a:avLst/>
          </a:prstGeom>
          <a:noFill/>
        </p:spPr>
        <p:txBody>
          <a:bodyPr wrap="square" rtlCol="0">
            <a:spAutoFit/>
          </a:bodyPr>
          <a:lstStyle/>
          <a:p>
            <a:r>
              <a:rPr lang="en-US" sz="2800" b="1" dirty="0"/>
              <a:t>3</a:t>
            </a:r>
          </a:p>
        </p:txBody>
      </p:sp>
      <p:cxnSp>
        <p:nvCxnSpPr>
          <p:cNvPr id="11" name="Straight Connector 10">
            <a:extLst>
              <a:ext uri="{FF2B5EF4-FFF2-40B4-BE49-F238E27FC236}">
                <a16:creationId xmlns:a16="http://schemas.microsoft.com/office/drawing/2014/main" id="{2BEFA36D-A7AB-47E7-9EBD-05FBBC5F217C}"/>
              </a:ext>
            </a:extLst>
          </p:cNvPr>
          <p:cNvCxnSpPr>
            <a:cxnSpLocks/>
          </p:cNvCxnSpPr>
          <p:nvPr/>
        </p:nvCxnSpPr>
        <p:spPr>
          <a:xfrm flipV="1">
            <a:off x="884053" y="859694"/>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112343-1037-4E13-9898-EC95BA0BCDEA}"/>
              </a:ext>
            </a:extLst>
          </p:cNvPr>
          <p:cNvCxnSpPr>
            <a:cxnSpLocks/>
          </p:cNvCxnSpPr>
          <p:nvPr/>
        </p:nvCxnSpPr>
        <p:spPr>
          <a:xfrm flipV="1">
            <a:off x="891311" y="910495"/>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8B41337-F852-43C5-976D-1DFE2589EF5D}"/>
              </a:ext>
            </a:extLst>
          </p:cNvPr>
          <p:cNvSpPr txBox="1"/>
          <p:nvPr/>
        </p:nvSpPr>
        <p:spPr>
          <a:xfrm>
            <a:off x="827315" y="397041"/>
            <a:ext cx="9019309" cy="584775"/>
          </a:xfrm>
          <a:prstGeom prst="rect">
            <a:avLst/>
          </a:prstGeom>
          <a:noFill/>
        </p:spPr>
        <p:txBody>
          <a:bodyPr wrap="square" rtlCol="0">
            <a:spAutoFit/>
          </a:bodyPr>
          <a:lstStyle/>
          <a:p>
            <a:pPr lvl="0">
              <a:defRPr/>
            </a:pPr>
            <a:r>
              <a:rPr lang="en-US" sz="3200" b="1" dirty="0">
                <a:ln/>
                <a:solidFill>
                  <a:srgbClr val="00B0F0"/>
                </a:solidFill>
                <a:latin typeface="Arial"/>
              </a:rPr>
              <a:t>OBJECTIVE </a:t>
            </a:r>
          </a:p>
        </p:txBody>
      </p:sp>
      <p:pic>
        <p:nvPicPr>
          <p:cNvPr id="7" name="Picture 6">
            <a:extLst>
              <a:ext uri="{FF2B5EF4-FFF2-40B4-BE49-F238E27FC236}">
                <a16:creationId xmlns:a16="http://schemas.microsoft.com/office/drawing/2014/main" id="{B8A6DD7C-B0D0-48DF-8B48-E97492CEEB70}"/>
              </a:ext>
            </a:extLst>
          </p:cNvPr>
          <p:cNvPicPr>
            <a:picLocks noChangeAspect="1"/>
          </p:cNvPicPr>
          <p:nvPr/>
        </p:nvPicPr>
        <p:blipFill>
          <a:blip r:embed="rId4"/>
          <a:stretch>
            <a:fillRect/>
          </a:stretch>
        </p:blipFill>
        <p:spPr>
          <a:xfrm>
            <a:off x="10146393" y="0"/>
            <a:ext cx="2045607" cy="1502347"/>
          </a:xfrm>
          <a:prstGeom prst="rect">
            <a:avLst/>
          </a:prstGeom>
        </p:spPr>
      </p:pic>
    </p:spTree>
    <p:extLst>
      <p:ext uri="{BB962C8B-B14F-4D97-AF65-F5344CB8AC3E}">
        <p14:creationId xmlns:p14="http://schemas.microsoft.com/office/powerpoint/2010/main" val="2645803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E76C9E-D148-4905-9631-0895EE7F11D4}"/>
              </a:ext>
            </a:extLst>
          </p:cNvPr>
          <p:cNvPicPr>
            <a:picLocks noChangeAspect="1"/>
          </p:cNvPicPr>
          <p:nvPr/>
        </p:nvPicPr>
        <p:blipFill>
          <a:blip r:embed="rId2"/>
          <a:stretch>
            <a:fillRect/>
          </a:stretch>
        </p:blipFill>
        <p:spPr>
          <a:xfrm>
            <a:off x="0" y="14515"/>
            <a:ext cx="12192000" cy="6857998"/>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942317" y="1142845"/>
            <a:ext cx="8344353" cy="2395528"/>
          </a:xfrm>
          <a:prstGeom prst="rect">
            <a:avLst/>
          </a:prstGeom>
          <a:noFill/>
        </p:spPr>
        <p:txBody>
          <a:bodyPr wrap="square" rtlCol="0">
            <a:spAutoFit/>
          </a:bodyPr>
          <a:lstStyle/>
          <a:p>
            <a:pPr marL="685800" marR="0" lvl="0" indent="-685800" algn="just" defTabSz="9144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prstClr val="black"/>
                </a:solidFill>
                <a:effectLst/>
                <a:uLnTx/>
                <a:uFillTx/>
                <a:latin typeface="Arial"/>
                <a:cs typeface="+mn-cs"/>
              </a:rPr>
              <a:t>About 97% to 98% of Nigerian workers will either pay no PAYE or Significantly less PAYE from January, 2026</a:t>
            </a:r>
          </a:p>
          <a:p>
            <a:pPr marL="685800" marR="0" lvl="0" indent="-6858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prstClr val="black"/>
              </a:solidFill>
              <a:effectLst/>
              <a:uLnTx/>
              <a:uFillTx/>
              <a:latin typeface="Arial"/>
              <a:cs typeface="+mn-cs"/>
            </a:endParaRPr>
          </a:p>
          <a:p>
            <a:pPr marL="685800" marR="0" lvl="0" indent="-6858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prstClr val="black"/>
              </a:solidFill>
              <a:effectLst/>
              <a:uLnTx/>
              <a:uFillTx/>
              <a:latin typeface="Arial"/>
              <a:cs typeface="+mn-cs"/>
            </a:endParaRPr>
          </a:p>
          <a:p>
            <a:pPr marL="685800" marR="0" lvl="0" indent="-6858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prstClr val="black"/>
              </a:solidFill>
              <a:effectLst/>
              <a:uLnTx/>
              <a:uFillTx/>
              <a:latin typeface="Arial"/>
              <a:cs typeface="+mn-cs"/>
            </a:endParaRPr>
          </a:p>
        </p:txBody>
      </p:sp>
      <p:pic>
        <p:nvPicPr>
          <p:cNvPr id="2" name="Picture 1">
            <a:extLst>
              <a:ext uri="{FF2B5EF4-FFF2-40B4-BE49-F238E27FC236}">
                <a16:creationId xmlns:a16="http://schemas.microsoft.com/office/drawing/2014/main" id="{856F32F7-65C4-4014-98F7-150B5BE80F05}"/>
              </a:ext>
            </a:extLst>
          </p:cNvPr>
          <p:cNvPicPr>
            <a:picLocks noChangeAspect="1"/>
          </p:cNvPicPr>
          <p:nvPr/>
        </p:nvPicPr>
        <p:blipFill>
          <a:blip r:embed="rId3"/>
          <a:stretch>
            <a:fillRect/>
          </a:stretch>
        </p:blipFill>
        <p:spPr>
          <a:xfrm>
            <a:off x="5320145" y="3784261"/>
            <a:ext cx="6894319" cy="3073739"/>
          </a:xfrm>
          <a:prstGeom prst="rect">
            <a:avLst/>
          </a:prstGeom>
        </p:spPr>
      </p:pic>
      <p:sp>
        <p:nvSpPr>
          <p:cNvPr id="8" name="TextBox 7">
            <a:extLst>
              <a:ext uri="{FF2B5EF4-FFF2-40B4-BE49-F238E27FC236}">
                <a16:creationId xmlns:a16="http://schemas.microsoft.com/office/drawing/2014/main" id="{5C19D468-E82A-40AD-8012-589B9AF0D55F}"/>
              </a:ext>
            </a:extLst>
          </p:cNvPr>
          <p:cNvSpPr txBox="1"/>
          <p:nvPr/>
        </p:nvSpPr>
        <p:spPr>
          <a:xfrm>
            <a:off x="5548014" y="6235574"/>
            <a:ext cx="7065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cs typeface="+mn-cs"/>
              </a:rPr>
              <a:t>4</a:t>
            </a:r>
          </a:p>
        </p:txBody>
      </p:sp>
      <p:cxnSp>
        <p:nvCxnSpPr>
          <p:cNvPr id="10" name="Straight Connector 9">
            <a:extLst>
              <a:ext uri="{FF2B5EF4-FFF2-40B4-BE49-F238E27FC236}">
                <a16:creationId xmlns:a16="http://schemas.microsoft.com/office/drawing/2014/main" id="{CA6BD867-3F75-4297-A6D2-FACA1278EB21}"/>
              </a:ext>
            </a:extLst>
          </p:cNvPr>
          <p:cNvCxnSpPr>
            <a:cxnSpLocks/>
          </p:cNvCxnSpPr>
          <p:nvPr/>
        </p:nvCxnSpPr>
        <p:spPr>
          <a:xfrm flipV="1">
            <a:off x="996208" y="63953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83014E-044D-4D5B-9954-86995A05BA58}"/>
              </a:ext>
            </a:extLst>
          </p:cNvPr>
          <p:cNvCxnSpPr>
            <a:cxnSpLocks/>
          </p:cNvCxnSpPr>
          <p:nvPr/>
        </p:nvCxnSpPr>
        <p:spPr>
          <a:xfrm flipV="1">
            <a:off x="1003466" y="69033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5DAA57-BF23-4852-81E6-34BE7E37C960}"/>
              </a:ext>
            </a:extLst>
          </p:cNvPr>
          <p:cNvSpPr txBox="1"/>
          <p:nvPr/>
        </p:nvSpPr>
        <p:spPr>
          <a:xfrm>
            <a:off x="967180" y="176884"/>
            <a:ext cx="9019309" cy="584775"/>
          </a:xfrm>
          <a:prstGeom prst="rect">
            <a:avLst/>
          </a:prstGeom>
          <a:noFill/>
        </p:spPr>
        <p:txBody>
          <a:bodyPr wrap="square" rtlCol="0">
            <a:spAutoFit/>
          </a:bodyPr>
          <a:lstStyle/>
          <a:p>
            <a:pPr lvl="0">
              <a:defRPr/>
            </a:pPr>
            <a:r>
              <a:rPr lang="en-US" sz="3200" b="1" dirty="0">
                <a:ln/>
                <a:solidFill>
                  <a:srgbClr val="00B0F0"/>
                </a:solidFill>
                <a:latin typeface="Arial"/>
              </a:rPr>
              <a:t>STATEMENT OF FACTS</a:t>
            </a:r>
          </a:p>
        </p:txBody>
      </p:sp>
      <p:pic>
        <p:nvPicPr>
          <p:cNvPr id="7" name="Picture 6">
            <a:extLst>
              <a:ext uri="{FF2B5EF4-FFF2-40B4-BE49-F238E27FC236}">
                <a16:creationId xmlns:a16="http://schemas.microsoft.com/office/drawing/2014/main" id="{B8A6DD7C-B0D0-48DF-8B48-E97492CEEB70}"/>
              </a:ext>
            </a:extLst>
          </p:cNvPr>
          <p:cNvPicPr>
            <a:picLocks noChangeAspect="1"/>
          </p:cNvPicPr>
          <p:nvPr/>
        </p:nvPicPr>
        <p:blipFill>
          <a:blip r:embed="rId4"/>
          <a:stretch>
            <a:fillRect/>
          </a:stretch>
        </p:blipFill>
        <p:spPr>
          <a:xfrm>
            <a:off x="10228987" y="29027"/>
            <a:ext cx="1941243" cy="1425699"/>
          </a:xfrm>
          <a:prstGeom prst="rect">
            <a:avLst/>
          </a:prstGeom>
        </p:spPr>
      </p:pic>
    </p:spTree>
    <p:extLst>
      <p:ext uri="{BB962C8B-B14F-4D97-AF65-F5344CB8AC3E}">
        <p14:creationId xmlns:p14="http://schemas.microsoft.com/office/powerpoint/2010/main" val="2366513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F4957F-9756-4ACA-A650-C407717F54E3}"/>
              </a:ext>
            </a:extLst>
          </p:cNvPr>
          <p:cNvPicPr>
            <a:picLocks noChangeAspect="1"/>
          </p:cNvPicPr>
          <p:nvPr/>
        </p:nvPicPr>
        <p:blipFill>
          <a:blip r:embed="rId2"/>
          <a:stretch>
            <a:fillRect/>
          </a:stretch>
        </p:blipFill>
        <p:spPr>
          <a:xfrm>
            <a:off x="0" y="14515"/>
            <a:ext cx="12192000" cy="6857998"/>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967180" y="1022389"/>
            <a:ext cx="7024914" cy="1754326"/>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TAX COMPLIANCE  </a:t>
            </a:r>
            <a:r>
              <a:rPr lang="en-US" dirty="0"/>
              <a:t>Tax Compliance refers to the extent to which a tax payer fulfills their tax obligations as required by the law, including accurate reporting of income, proper calculation of tax liabilities, timely filing of returns and prompt payment of taxes dues.</a:t>
            </a:r>
          </a:p>
          <a:p>
            <a:endParaRPr lang="en-US" dirty="0"/>
          </a:p>
        </p:txBody>
      </p:sp>
      <p:sp>
        <p:nvSpPr>
          <p:cNvPr id="7" name="TextBox 6">
            <a:extLst>
              <a:ext uri="{FF2B5EF4-FFF2-40B4-BE49-F238E27FC236}">
                <a16:creationId xmlns:a16="http://schemas.microsoft.com/office/drawing/2014/main" id="{1344735C-8EC7-409B-9480-C65B8F05256C}"/>
              </a:ext>
            </a:extLst>
          </p:cNvPr>
          <p:cNvSpPr txBox="1"/>
          <p:nvPr/>
        </p:nvSpPr>
        <p:spPr>
          <a:xfrm>
            <a:off x="6096000" y="6296148"/>
            <a:ext cx="706582" cy="523220"/>
          </a:xfrm>
          <a:prstGeom prst="rect">
            <a:avLst/>
          </a:prstGeom>
          <a:noFill/>
        </p:spPr>
        <p:txBody>
          <a:bodyPr wrap="square" rtlCol="0">
            <a:spAutoFit/>
          </a:bodyPr>
          <a:lstStyle/>
          <a:p>
            <a:r>
              <a:rPr lang="en-US" sz="2800" b="1" dirty="0"/>
              <a:t>5</a:t>
            </a:r>
          </a:p>
        </p:txBody>
      </p:sp>
      <p:cxnSp>
        <p:nvCxnSpPr>
          <p:cNvPr id="8" name="Straight Connector 7">
            <a:extLst>
              <a:ext uri="{FF2B5EF4-FFF2-40B4-BE49-F238E27FC236}">
                <a16:creationId xmlns:a16="http://schemas.microsoft.com/office/drawing/2014/main" id="{796D982C-D9E1-4564-B963-D2700CB67169}"/>
              </a:ext>
            </a:extLst>
          </p:cNvPr>
          <p:cNvCxnSpPr>
            <a:cxnSpLocks/>
          </p:cNvCxnSpPr>
          <p:nvPr/>
        </p:nvCxnSpPr>
        <p:spPr>
          <a:xfrm flipV="1">
            <a:off x="996208" y="63953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9191EE-B6A2-45A2-9DFC-EBBBD0EB7E23}"/>
              </a:ext>
            </a:extLst>
          </p:cNvPr>
          <p:cNvCxnSpPr>
            <a:cxnSpLocks/>
          </p:cNvCxnSpPr>
          <p:nvPr/>
        </p:nvCxnSpPr>
        <p:spPr>
          <a:xfrm flipV="1">
            <a:off x="1003466" y="69033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BFCDCC3-A9EF-43D0-AF2A-096692C4DCEA}"/>
              </a:ext>
            </a:extLst>
          </p:cNvPr>
          <p:cNvSpPr txBox="1"/>
          <p:nvPr/>
        </p:nvSpPr>
        <p:spPr>
          <a:xfrm>
            <a:off x="967180" y="176884"/>
            <a:ext cx="9019309" cy="584775"/>
          </a:xfrm>
          <a:prstGeom prst="rect">
            <a:avLst/>
          </a:prstGeom>
          <a:noFill/>
        </p:spPr>
        <p:txBody>
          <a:bodyPr wrap="square" rtlCol="0">
            <a:spAutoFit/>
          </a:bodyPr>
          <a:lstStyle/>
          <a:p>
            <a:pPr lvl="0">
              <a:defRPr/>
            </a:pPr>
            <a:r>
              <a:rPr lang="en-US" sz="3200" b="1" dirty="0">
                <a:ln/>
                <a:solidFill>
                  <a:srgbClr val="00B0F0"/>
                </a:solidFill>
                <a:latin typeface="Arial"/>
              </a:rPr>
              <a:t>DEFINITION OF TERMS </a:t>
            </a:r>
          </a:p>
        </p:txBody>
      </p:sp>
      <p:pic>
        <p:nvPicPr>
          <p:cNvPr id="6" name="Picture 5">
            <a:extLst>
              <a:ext uri="{FF2B5EF4-FFF2-40B4-BE49-F238E27FC236}">
                <a16:creationId xmlns:a16="http://schemas.microsoft.com/office/drawing/2014/main" id="{738F08F2-FC48-4ED1-9EBD-4F7C1BED9DD2}"/>
              </a:ext>
            </a:extLst>
          </p:cNvPr>
          <p:cNvPicPr>
            <a:picLocks noChangeAspect="1"/>
          </p:cNvPicPr>
          <p:nvPr/>
        </p:nvPicPr>
        <p:blipFill>
          <a:blip r:embed="rId3"/>
          <a:stretch>
            <a:fillRect/>
          </a:stretch>
        </p:blipFill>
        <p:spPr>
          <a:xfrm>
            <a:off x="10268854" y="19910"/>
            <a:ext cx="1911931" cy="1404172"/>
          </a:xfrm>
          <a:prstGeom prst="rect">
            <a:avLst/>
          </a:prstGeom>
        </p:spPr>
      </p:pic>
      <p:sp>
        <p:nvSpPr>
          <p:cNvPr id="12" name="TextBox 11">
            <a:extLst>
              <a:ext uri="{FF2B5EF4-FFF2-40B4-BE49-F238E27FC236}">
                <a16:creationId xmlns:a16="http://schemas.microsoft.com/office/drawing/2014/main" id="{F5871F06-01AF-4E59-9EAC-EA7FD0CAAEE1}"/>
              </a:ext>
            </a:extLst>
          </p:cNvPr>
          <p:cNvSpPr txBox="1"/>
          <p:nvPr/>
        </p:nvSpPr>
        <p:spPr>
          <a:xfrm>
            <a:off x="967180" y="2973289"/>
            <a:ext cx="7024914" cy="2862322"/>
          </a:xfrm>
          <a:prstGeom prst="rect">
            <a:avLst/>
          </a:prstGeom>
          <a:noFill/>
        </p:spPr>
        <p:txBody>
          <a:bodyPr wrap="square" rtlCol="0">
            <a:spAutoFit/>
          </a:bodyPr>
          <a:lstStyle/>
          <a:p>
            <a:pPr marL="285750" marR="0" lvl="0" indent="-28575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cs typeface="+mn-cs"/>
              </a:rPr>
              <a:t>PAYE AGENT: </a:t>
            </a:r>
            <a:r>
              <a:rPr kumimoji="0" lang="en-US" sz="1800" i="0" u="none" strike="noStrike" kern="1200" cap="none" spc="0" normalizeH="0" baseline="0" noProof="0" dirty="0">
                <a:ln>
                  <a:noFill/>
                </a:ln>
                <a:solidFill>
                  <a:prstClr val="black"/>
                </a:solidFill>
                <a:effectLst/>
                <a:uLnTx/>
                <a:uFillTx/>
                <a:latin typeface="Arial"/>
                <a:cs typeface="+mn-cs"/>
              </a:rPr>
              <a:t>This is essentially the employer or any person responsible for paying remuneration to an employee. They act as the agent of the tax authority for collecting and remitting income tax from employees’ salaries </a:t>
            </a:r>
          </a:p>
          <a:p>
            <a:pPr marR="0" lvl="0" algn="just" defTabSz="914400" rtl="0" eaLnBrk="1" fontAlgn="auto" latinLnBrk="0" hangingPunct="1">
              <a:spcBef>
                <a:spcPts val="0"/>
              </a:spcBef>
              <a:spcAft>
                <a:spcPts val="0"/>
              </a:spcAft>
              <a:buClrTx/>
              <a:buSzTx/>
              <a:tabLst/>
              <a:defRPr/>
            </a:pPr>
            <a:endParaRPr lang="en-US" dirty="0">
              <a:solidFill>
                <a:prstClr val="black"/>
              </a:solidFill>
              <a:latin typeface="Arial"/>
            </a:endParaRPr>
          </a:p>
          <a:p>
            <a:pPr marL="290513" marR="0" lvl="0" algn="just" defTabSz="914400" rtl="0" eaLnBrk="1" fontAlgn="auto" latinLnBrk="0" hangingPunct="1">
              <a:spcBef>
                <a:spcPts val="0"/>
              </a:spcBef>
              <a:spcAft>
                <a:spcPts val="0"/>
              </a:spcAft>
              <a:buClrTx/>
              <a:buSzTx/>
              <a:tabLst/>
              <a:defRPr/>
            </a:pPr>
            <a:r>
              <a:rPr kumimoji="0" lang="en-US" sz="1800" i="0" u="none" strike="noStrike" kern="1200" cap="none" spc="0" normalizeH="0" baseline="0" noProof="0" dirty="0">
                <a:ln>
                  <a:noFill/>
                </a:ln>
                <a:solidFill>
                  <a:prstClr val="black"/>
                </a:solidFill>
                <a:effectLst/>
                <a:uLnTx/>
                <a:uFillTx/>
                <a:latin typeface="Arial"/>
                <a:cs typeface="+mn-cs"/>
              </a:rPr>
              <a:t>According to Section 51(1) of the NTAA 2025, every employer who pays emoluments to an employee shall, at the time of payment, deduct therefrom, </a:t>
            </a:r>
            <a:r>
              <a:rPr lang="en-US" dirty="0">
                <a:solidFill>
                  <a:prstClr val="black"/>
                </a:solidFill>
                <a:latin typeface="Arial"/>
              </a:rPr>
              <a:t>tax due under the Pay-As-You-Earn system and remit same to the relevant tax authority within the time prescribed.</a:t>
            </a:r>
            <a:endParaRPr kumimoji="0" lang="en-US" sz="1800" i="0" u="none" strike="noStrike" kern="1200" cap="none" spc="0" normalizeH="0" baseline="0" noProof="0" dirty="0">
              <a:ln>
                <a:noFill/>
              </a:ln>
              <a:solidFill>
                <a:prstClr val="black"/>
              </a:solidFill>
              <a:effectLst/>
              <a:uLnTx/>
              <a:uFillTx/>
              <a:latin typeface="Arial"/>
              <a:cs typeface="+mn-cs"/>
            </a:endParaRPr>
          </a:p>
        </p:txBody>
      </p:sp>
      <p:pic>
        <p:nvPicPr>
          <p:cNvPr id="13" name="Picture 2" descr="https://miro.medium.com/v2/resize:fit:620/1*kwN_Y8GNf2ZB6sNQxngVyw@2x.jpeg">
            <a:extLst>
              <a:ext uri="{FF2B5EF4-FFF2-40B4-BE49-F238E27FC236}">
                <a16:creationId xmlns:a16="http://schemas.microsoft.com/office/drawing/2014/main" id="{BBF29645-3551-43FF-B3C4-1F0DC25F6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0327" y="2869177"/>
            <a:ext cx="4031674" cy="401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019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06B43BA-B792-418F-B158-07B7C841C060}"/>
              </a:ext>
            </a:extLst>
          </p:cNvPr>
          <p:cNvPicPr>
            <a:picLocks noChangeAspect="1"/>
          </p:cNvPicPr>
          <p:nvPr/>
        </p:nvPicPr>
        <p:blipFill>
          <a:blip r:embed="rId2"/>
          <a:stretch>
            <a:fillRect/>
          </a:stretch>
        </p:blipFill>
        <p:spPr>
          <a:xfrm>
            <a:off x="0" y="14515"/>
            <a:ext cx="12192000" cy="6857998"/>
          </a:xfrm>
          <a:prstGeom prst="rect">
            <a:avLst/>
          </a:prstGeom>
        </p:spPr>
      </p:pic>
      <p:grpSp>
        <p:nvGrpSpPr>
          <p:cNvPr id="26" name="Group 25">
            <a:extLst>
              <a:ext uri="{FF2B5EF4-FFF2-40B4-BE49-F238E27FC236}">
                <a16:creationId xmlns:a16="http://schemas.microsoft.com/office/drawing/2014/main" id="{C2C2C191-91A1-4F97-BA70-B17AF6652E39}"/>
              </a:ext>
            </a:extLst>
          </p:cNvPr>
          <p:cNvGrpSpPr/>
          <p:nvPr/>
        </p:nvGrpSpPr>
        <p:grpSpPr>
          <a:xfrm>
            <a:off x="748146" y="14515"/>
            <a:ext cx="10307782" cy="5955525"/>
            <a:chOff x="1280666" y="1298506"/>
            <a:chExt cx="9361905" cy="5279878"/>
          </a:xfrm>
        </p:grpSpPr>
        <p:sp>
          <p:nvSpPr>
            <p:cNvPr id="7" name="TextBox 6">
              <a:extLst>
                <a:ext uri="{FF2B5EF4-FFF2-40B4-BE49-F238E27FC236}">
                  <a16:creationId xmlns:a16="http://schemas.microsoft.com/office/drawing/2014/main" id="{64D9EFDD-9A3B-409F-B777-D34EED8BAB56}"/>
                </a:ext>
              </a:extLst>
            </p:cNvPr>
            <p:cNvSpPr txBox="1"/>
            <p:nvPr/>
          </p:nvSpPr>
          <p:spPr>
            <a:xfrm>
              <a:off x="3526971" y="2025190"/>
              <a:ext cx="2322286" cy="369332"/>
            </a:xfrm>
            <a:prstGeom prst="rect">
              <a:avLst/>
            </a:prstGeom>
            <a:noFill/>
          </p:spPr>
          <p:txBody>
            <a:bodyPr wrap="square" rtlCol="0">
              <a:spAutoFit/>
            </a:bodyPr>
            <a:lstStyle/>
            <a:p>
              <a:r>
                <a:rPr lang="en-US" b="1" dirty="0">
                  <a:solidFill>
                    <a:schemeClr val="bg1"/>
                  </a:solidFill>
                </a:rPr>
                <a:t>Tax Identification </a:t>
              </a:r>
            </a:p>
          </p:txBody>
        </p:sp>
        <p:sp>
          <p:nvSpPr>
            <p:cNvPr id="8" name="TextBox 7">
              <a:extLst>
                <a:ext uri="{FF2B5EF4-FFF2-40B4-BE49-F238E27FC236}">
                  <a16:creationId xmlns:a16="http://schemas.microsoft.com/office/drawing/2014/main" id="{BFB94A9D-1076-4BB1-B616-50446F781C63}"/>
                </a:ext>
              </a:extLst>
            </p:cNvPr>
            <p:cNvSpPr txBox="1"/>
            <p:nvPr/>
          </p:nvSpPr>
          <p:spPr>
            <a:xfrm>
              <a:off x="4179808" y="2856187"/>
              <a:ext cx="2510973" cy="369332"/>
            </a:xfrm>
            <a:prstGeom prst="rect">
              <a:avLst/>
            </a:prstGeom>
            <a:noFill/>
          </p:spPr>
          <p:txBody>
            <a:bodyPr wrap="square" rtlCol="0">
              <a:spAutoFit/>
            </a:bodyPr>
            <a:lstStyle/>
            <a:p>
              <a:r>
                <a:rPr lang="en-US" b="1" dirty="0">
                  <a:solidFill>
                    <a:schemeClr val="bg1"/>
                  </a:solidFill>
                </a:rPr>
                <a:t>Expanded Tax Base </a:t>
              </a:r>
            </a:p>
          </p:txBody>
        </p:sp>
        <p:sp>
          <p:nvSpPr>
            <p:cNvPr id="12" name="TextBox 11">
              <a:extLst>
                <a:ext uri="{FF2B5EF4-FFF2-40B4-BE49-F238E27FC236}">
                  <a16:creationId xmlns:a16="http://schemas.microsoft.com/office/drawing/2014/main" id="{543C3DEC-672A-4AB9-9702-BD9ECC4BBD72}"/>
                </a:ext>
              </a:extLst>
            </p:cNvPr>
            <p:cNvSpPr txBox="1"/>
            <p:nvPr/>
          </p:nvSpPr>
          <p:spPr>
            <a:xfrm>
              <a:off x="6473370" y="4518181"/>
              <a:ext cx="1683657" cy="369332"/>
            </a:xfrm>
            <a:prstGeom prst="rect">
              <a:avLst/>
            </a:prstGeom>
            <a:noFill/>
          </p:spPr>
          <p:txBody>
            <a:bodyPr wrap="square" rtlCol="0">
              <a:spAutoFit/>
            </a:bodyPr>
            <a:lstStyle/>
            <a:p>
              <a:r>
                <a:rPr lang="en-US" b="1" dirty="0">
                  <a:solidFill>
                    <a:schemeClr val="bg1"/>
                  </a:solidFill>
                </a:rPr>
                <a:t>Tax Refund </a:t>
              </a:r>
            </a:p>
          </p:txBody>
        </p:sp>
        <p:sp>
          <p:nvSpPr>
            <p:cNvPr id="15" name="TextBox 14">
              <a:extLst>
                <a:ext uri="{FF2B5EF4-FFF2-40B4-BE49-F238E27FC236}">
                  <a16:creationId xmlns:a16="http://schemas.microsoft.com/office/drawing/2014/main" id="{D732F283-16F4-4F99-A70D-C5EB4C871F5B}"/>
                </a:ext>
              </a:extLst>
            </p:cNvPr>
            <p:cNvSpPr txBox="1"/>
            <p:nvPr/>
          </p:nvSpPr>
          <p:spPr>
            <a:xfrm>
              <a:off x="6777865" y="5407234"/>
              <a:ext cx="3193143" cy="369332"/>
            </a:xfrm>
            <a:prstGeom prst="rect">
              <a:avLst/>
            </a:prstGeom>
            <a:noFill/>
          </p:spPr>
          <p:txBody>
            <a:bodyPr wrap="square" rtlCol="0">
              <a:spAutoFit/>
            </a:bodyPr>
            <a:lstStyle/>
            <a:p>
              <a:r>
                <a:rPr lang="en-US" b="1" dirty="0">
                  <a:solidFill>
                    <a:schemeClr val="bg1"/>
                  </a:solidFill>
                </a:rPr>
                <a:t>Assignment of Tax Debt </a:t>
              </a:r>
            </a:p>
          </p:txBody>
        </p:sp>
        <p:pic>
          <p:nvPicPr>
            <p:cNvPr id="18" name="Picture 17">
              <a:extLst>
                <a:ext uri="{FF2B5EF4-FFF2-40B4-BE49-F238E27FC236}">
                  <a16:creationId xmlns:a16="http://schemas.microsoft.com/office/drawing/2014/main" id="{B3746AEA-AB85-4D4C-B3B2-BD839B7DA6F3}"/>
                </a:ext>
              </a:extLst>
            </p:cNvPr>
            <p:cNvPicPr>
              <a:picLocks noChangeAspect="1"/>
            </p:cNvPicPr>
            <p:nvPr/>
          </p:nvPicPr>
          <p:blipFill>
            <a:blip r:embed="rId3"/>
            <a:stretch>
              <a:fillRect/>
            </a:stretch>
          </p:blipFill>
          <p:spPr>
            <a:xfrm>
              <a:off x="1280666" y="1298506"/>
              <a:ext cx="9361905" cy="5133333"/>
            </a:xfrm>
            <a:prstGeom prst="rect">
              <a:avLst/>
            </a:prstGeom>
          </p:spPr>
        </p:pic>
        <p:sp>
          <p:nvSpPr>
            <p:cNvPr id="3" name="TextBox 2">
              <a:extLst>
                <a:ext uri="{FF2B5EF4-FFF2-40B4-BE49-F238E27FC236}">
                  <a16:creationId xmlns:a16="http://schemas.microsoft.com/office/drawing/2014/main" id="{F4825A21-A4CE-4CDB-90A5-0367E8730936}"/>
                </a:ext>
              </a:extLst>
            </p:cNvPr>
            <p:cNvSpPr txBox="1"/>
            <p:nvPr/>
          </p:nvSpPr>
          <p:spPr>
            <a:xfrm>
              <a:off x="4266892" y="1691362"/>
              <a:ext cx="3483735" cy="461665"/>
            </a:xfrm>
            <a:prstGeom prst="rect">
              <a:avLst/>
            </a:prstGeom>
            <a:noFill/>
          </p:spPr>
          <p:txBody>
            <a:bodyPr wrap="square" rtlCol="0">
              <a:spAutoFit/>
            </a:bodyPr>
            <a:lstStyle/>
            <a:p>
              <a:pPr algn="ctr"/>
              <a:r>
                <a:rPr lang="en-US" sz="2400" b="1" dirty="0">
                  <a:solidFill>
                    <a:schemeClr val="bg1"/>
                  </a:solidFill>
                </a:rPr>
                <a:t>TAX REFORM MODEL </a:t>
              </a:r>
            </a:p>
          </p:txBody>
        </p:sp>
        <p:sp>
          <p:nvSpPr>
            <p:cNvPr id="19" name="TextBox 18">
              <a:extLst>
                <a:ext uri="{FF2B5EF4-FFF2-40B4-BE49-F238E27FC236}">
                  <a16:creationId xmlns:a16="http://schemas.microsoft.com/office/drawing/2014/main" id="{545BD034-45D0-44EE-8633-291489E51A35}"/>
                </a:ext>
              </a:extLst>
            </p:cNvPr>
            <p:cNvSpPr txBox="1"/>
            <p:nvPr/>
          </p:nvSpPr>
          <p:spPr>
            <a:xfrm>
              <a:off x="1701580" y="3768465"/>
              <a:ext cx="2246305" cy="338554"/>
            </a:xfrm>
            <a:prstGeom prst="rect">
              <a:avLst/>
            </a:prstGeom>
            <a:noFill/>
          </p:spPr>
          <p:txBody>
            <a:bodyPr wrap="square" rtlCol="0">
              <a:spAutoFit/>
            </a:bodyPr>
            <a:lstStyle/>
            <a:p>
              <a:pPr algn="ctr"/>
              <a:r>
                <a:rPr lang="en-US" sz="1600" b="1" dirty="0">
                  <a:solidFill>
                    <a:schemeClr val="bg1"/>
                  </a:solidFill>
                </a:rPr>
                <a:t>PEOPLE CENTRIC </a:t>
              </a:r>
            </a:p>
          </p:txBody>
        </p:sp>
        <p:sp>
          <p:nvSpPr>
            <p:cNvPr id="20" name="TextBox 19">
              <a:extLst>
                <a:ext uri="{FF2B5EF4-FFF2-40B4-BE49-F238E27FC236}">
                  <a16:creationId xmlns:a16="http://schemas.microsoft.com/office/drawing/2014/main" id="{96C690A6-1546-42D2-8CAC-68674BB9AE0A}"/>
                </a:ext>
              </a:extLst>
            </p:cNvPr>
            <p:cNvSpPr txBox="1"/>
            <p:nvPr/>
          </p:nvSpPr>
          <p:spPr>
            <a:xfrm>
              <a:off x="4885606" y="3779516"/>
              <a:ext cx="2246305" cy="338554"/>
            </a:xfrm>
            <a:prstGeom prst="rect">
              <a:avLst/>
            </a:prstGeom>
            <a:noFill/>
          </p:spPr>
          <p:txBody>
            <a:bodyPr wrap="square" rtlCol="0">
              <a:spAutoFit/>
            </a:bodyPr>
            <a:lstStyle/>
            <a:p>
              <a:pPr algn="ctr"/>
              <a:r>
                <a:rPr lang="en-US" sz="1600" b="1" dirty="0">
                  <a:solidFill>
                    <a:schemeClr val="bg1"/>
                  </a:solidFill>
                </a:rPr>
                <a:t>GROWTH FOCUSED</a:t>
              </a:r>
            </a:p>
          </p:txBody>
        </p:sp>
        <p:sp>
          <p:nvSpPr>
            <p:cNvPr id="21" name="TextBox 20">
              <a:extLst>
                <a:ext uri="{FF2B5EF4-FFF2-40B4-BE49-F238E27FC236}">
                  <a16:creationId xmlns:a16="http://schemas.microsoft.com/office/drawing/2014/main" id="{602111EB-CA63-46BF-9A81-3C8F26A81B30}"/>
                </a:ext>
              </a:extLst>
            </p:cNvPr>
            <p:cNvSpPr txBox="1"/>
            <p:nvPr/>
          </p:nvSpPr>
          <p:spPr>
            <a:xfrm>
              <a:off x="8006176" y="3750490"/>
              <a:ext cx="2246305" cy="338554"/>
            </a:xfrm>
            <a:prstGeom prst="rect">
              <a:avLst/>
            </a:prstGeom>
            <a:noFill/>
          </p:spPr>
          <p:txBody>
            <a:bodyPr wrap="square" rtlCol="0">
              <a:spAutoFit/>
            </a:bodyPr>
            <a:lstStyle/>
            <a:p>
              <a:pPr algn="ctr"/>
              <a:r>
                <a:rPr lang="en-US" sz="1600" b="1" dirty="0">
                  <a:solidFill>
                    <a:schemeClr val="bg1"/>
                  </a:solidFill>
                </a:rPr>
                <a:t>EFFICIENCY DRIVEN</a:t>
              </a:r>
            </a:p>
          </p:txBody>
        </p:sp>
        <p:sp>
          <p:nvSpPr>
            <p:cNvPr id="23" name="TextBox 22">
              <a:extLst>
                <a:ext uri="{FF2B5EF4-FFF2-40B4-BE49-F238E27FC236}">
                  <a16:creationId xmlns:a16="http://schemas.microsoft.com/office/drawing/2014/main" id="{ABFA01B2-6A53-4CDD-BFBA-1FD3BDCB3FDD}"/>
                </a:ext>
              </a:extLst>
            </p:cNvPr>
            <p:cNvSpPr txBox="1"/>
            <p:nvPr/>
          </p:nvSpPr>
          <p:spPr>
            <a:xfrm>
              <a:off x="4768407" y="4345859"/>
              <a:ext cx="2510973" cy="1548479"/>
            </a:xfrm>
            <a:prstGeom prst="rect">
              <a:avLst/>
            </a:prstGeom>
            <a:noFill/>
          </p:spPr>
          <p:txBody>
            <a:bodyPr wrap="square" rtlCol="0">
              <a:spAutoFit/>
            </a:bodyPr>
            <a:lstStyle/>
            <a:p>
              <a:pPr marL="174625" indent="-174625">
                <a:lnSpc>
                  <a:spcPct val="150000"/>
                </a:lnSpc>
                <a:buFont typeface="Arial" panose="020B0604020202020204" pitchFamily="34" charset="0"/>
                <a:buChar char="•"/>
              </a:pPr>
              <a:r>
                <a:rPr lang="en-US" sz="1500" dirty="0"/>
                <a:t>Progressive Tax Scheme</a:t>
              </a:r>
            </a:p>
            <a:p>
              <a:pPr marL="174625" indent="-174625">
                <a:lnSpc>
                  <a:spcPct val="150000"/>
                </a:lnSpc>
                <a:buFont typeface="Arial" panose="020B0604020202020204" pitchFamily="34" charset="0"/>
                <a:buChar char="•"/>
              </a:pPr>
              <a:r>
                <a:rPr lang="en-US" sz="1500" dirty="0"/>
                <a:t>Economic Development and Revenue Mobilization </a:t>
              </a:r>
            </a:p>
            <a:p>
              <a:pPr marL="174625" indent="-174625">
                <a:lnSpc>
                  <a:spcPct val="150000"/>
                </a:lnSpc>
                <a:buFont typeface="Arial" panose="020B0604020202020204" pitchFamily="34" charset="0"/>
                <a:buChar char="•"/>
              </a:pPr>
              <a:r>
                <a:rPr lang="en-US" sz="1600" dirty="0"/>
                <a:t>Remove Impediments </a:t>
              </a:r>
            </a:p>
            <a:p>
              <a:pPr marL="285750" indent="-285750">
                <a:buFont typeface="Arial" panose="020B0604020202020204" pitchFamily="34" charset="0"/>
                <a:buChar char="•"/>
              </a:pPr>
              <a:endParaRPr lang="en-US" sz="1600" dirty="0"/>
            </a:p>
          </p:txBody>
        </p:sp>
        <p:sp>
          <p:nvSpPr>
            <p:cNvPr id="24" name="TextBox 23">
              <a:extLst>
                <a:ext uri="{FF2B5EF4-FFF2-40B4-BE49-F238E27FC236}">
                  <a16:creationId xmlns:a16="http://schemas.microsoft.com/office/drawing/2014/main" id="{E1FF97BF-2654-4C0C-B72A-83FB2F8A238B}"/>
                </a:ext>
              </a:extLst>
            </p:cNvPr>
            <p:cNvSpPr txBox="1"/>
            <p:nvPr/>
          </p:nvSpPr>
          <p:spPr>
            <a:xfrm>
              <a:off x="1668835" y="4231791"/>
              <a:ext cx="2510973" cy="2346593"/>
            </a:xfrm>
            <a:prstGeom prst="rect">
              <a:avLst/>
            </a:prstGeom>
            <a:noFill/>
          </p:spPr>
          <p:txBody>
            <a:bodyPr wrap="square" rtlCol="0">
              <a:spAutoFit/>
            </a:bodyPr>
            <a:lstStyle/>
            <a:p>
              <a:pPr marL="174625" indent="-174625">
                <a:lnSpc>
                  <a:spcPct val="150000"/>
                </a:lnSpc>
                <a:buFont typeface="Arial" panose="020B0604020202020204" pitchFamily="34" charset="0"/>
                <a:buChar char="•"/>
              </a:pPr>
              <a:r>
                <a:rPr lang="en-US" sz="1500" dirty="0"/>
                <a:t>Voluntary Compliance through trust-building</a:t>
              </a:r>
            </a:p>
            <a:p>
              <a:pPr marL="174625" indent="-174625">
                <a:lnSpc>
                  <a:spcPct val="150000"/>
                </a:lnSpc>
                <a:buFont typeface="Arial" panose="020B0604020202020204" pitchFamily="34" charset="0"/>
                <a:buChar char="•"/>
              </a:pPr>
              <a:r>
                <a:rPr lang="en-US" sz="1500" dirty="0"/>
                <a:t>Fairness and Equity </a:t>
              </a:r>
            </a:p>
            <a:p>
              <a:pPr marL="174625" indent="-174625">
                <a:lnSpc>
                  <a:spcPct val="150000"/>
                </a:lnSpc>
                <a:buFont typeface="Arial" panose="020B0604020202020204" pitchFamily="34" charset="0"/>
                <a:buChar char="•"/>
              </a:pPr>
              <a:r>
                <a:rPr lang="en-US" sz="1500" dirty="0"/>
                <a:t>Simplified Tax Processes</a:t>
              </a:r>
            </a:p>
            <a:p>
              <a:pPr marL="174625" indent="-174625">
                <a:lnSpc>
                  <a:spcPct val="150000"/>
                </a:lnSpc>
                <a:buFont typeface="Arial" panose="020B0604020202020204" pitchFamily="34" charset="0"/>
                <a:buChar char="•"/>
              </a:pPr>
              <a:r>
                <a:rPr lang="en-US" sz="1500" dirty="0"/>
                <a:t>Tax Payer Education and Engagement</a:t>
              </a:r>
            </a:p>
            <a:p>
              <a:pPr marL="174625" indent="-174625">
                <a:buFont typeface="Arial" panose="020B0604020202020204" pitchFamily="34" charset="0"/>
                <a:buChar char="•"/>
              </a:pPr>
              <a:endParaRPr lang="en-US" sz="1500" dirty="0"/>
            </a:p>
            <a:p>
              <a:pPr marL="285750" indent="-285750">
                <a:buFont typeface="Arial" panose="020B0604020202020204" pitchFamily="34" charset="0"/>
                <a:buChar char="•"/>
              </a:pPr>
              <a:endParaRPr lang="en-US" sz="1600" dirty="0"/>
            </a:p>
          </p:txBody>
        </p:sp>
        <p:sp>
          <p:nvSpPr>
            <p:cNvPr id="25" name="TextBox 24">
              <a:extLst>
                <a:ext uri="{FF2B5EF4-FFF2-40B4-BE49-F238E27FC236}">
                  <a16:creationId xmlns:a16="http://schemas.microsoft.com/office/drawing/2014/main" id="{9A7ABF47-2988-4396-A049-9261158784CB}"/>
                </a:ext>
              </a:extLst>
            </p:cNvPr>
            <p:cNvSpPr txBox="1"/>
            <p:nvPr/>
          </p:nvSpPr>
          <p:spPr>
            <a:xfrm>
              <a:off x="7975947" y="4225219"/>
              <a:ext cx="2510973" cy="1885745"/>
            </a:xfrm>
            <a:prstGeom prst="rect">
              <a:avLst/>
            </a:prstGeom>
            <a:noFill/>
          </p:spPr>
          <p:txBody>
            <a:bodyPr wrap="square" rtlCol="0">
              <a:spAutoFit/>
            </a:bodyPr>
            <a:lstStyle/>
            <a:p>
              <a:pPr marL="174625" indent="-174625">
                <a:lnSpc>
                  <a:spcPct val="150000"/>
                </a:lnSpc>
                <a:buFont typeface="Arial" panose="020B0604020202020204" pitchFamily="34" charset="0"/>
                <a:buChar char="•"/>
              </a:pPr>
              <a:r>
                <a:rPr lang="en-US" sz="1500" dirty="0"/>
                <a:t>Technology and use of Intelligence Gathering </a:t>
              </a:r>
            </a:p>
            <a:p>
              <a:pPr marL="174625" indent="-174625">
                <a:lnSpc>
                  <a:spcPct val="150000"/>
                </a:lnSpc>
                <a:buFont typeface="Arial" panose="020B0604020202020204" pitchFamily="34" charset="0"/>
                <a:buChar char="•"/>
              </a:pPr>
              <a:r>
                <a:rPr lang="en-US" sz="1500" dirty="0"/>
                <a:t>Streamlined Processes</a:t>
              </a:r>
            </a:p>
            <a:p>
              <a:pPr marL="174625" indent="-174625">
                <a:lnSpc>
                  <a:spcPct val="150000"/>
                </a:lnSpc>
                <a:buFont typeface="Arial" panose="020B0604020202020204" pitchFamily="34" charset="0"/>
                <a:buChar char="•"/>
              </a:pPr>
              <a:r>
                <a:rPr lang="en-US" sz="1500" dirty="0"/>
                <a:t>Cost Effective Administration </a:t>
              </a:r>
            </a:p>
            <a:p>
              <a:pPr marL="174625" indent="-174625">
                <a:lnSpc>
                  <a:spcPct val="150000"/>
                </a:lnSpc>
                <a:buFont typeface="Arial" panose="020B0604020202020204" pitchFamily="34" charset="0"/>
                <a:buChar char="•"/>
              </a:pPr>
              <a:r>
                <a:rPr lang="en-US" sz="1500" dirty="0"/>
                <a:t>Regulate Tax Agents </a:t>
              </a:r>
              <a:endParaRPr lang="en-US" sz="1600" dirty="0"/>
            </a:p>
          </p:txBody>
        </p:sp>
      </p:grpSp>
      <p:pic>
        <p:nvPicPr>
          <p:cNvPr id="22" name="Picture 21">
            <a:extLst>
              <a:ext uri="{FF2B5EF4-FFF2-40B4-BE49-F238E27FC236}">
                <a16:creationId xmlns:a16="http://schemas.microsoft.com/office/drawing/2014/main" id="{027691AF-189A-48E2-BCA7-772D1BEEDF5F}"/>
              </a:ext>
            </a:extLst>
          </p:cNvPr>
          <p:cNvPicPr>
            <a:picLocks noChangeAspect="1"/>
          </p:cNvPicPr>
          <p:nvPr/>
        </p:nvPicPr>
        <p:blipFill>
          <a:blip r:embed="rId4"/>
          <a:stretch>
            <a:fillRect/>
          </a:stretch>
        </p:blipFill>
        <p:spPr>
          <a:xfrm>
            <a:off x="10514391" y="14515"/>
            <a:ext cx="1662546" cy="1221017"/>
          </a:xfrm>
          <a:prstGeom prst="rect">
            <a:avLst/>
          </a:prstGeom>
        </p:spPr>
      </p:pic>
      <p:sp>
        <p:nvSpPr>
          <p:cNvPr id="28" name="TextBox 27">
            <a:extLst>
              <a:ext uri="{FF2B5EF4-FFF2-40B4-BE49-F238E27FC236}">
                <a16:creationId xmlns:a16="http://schemas.microsoft.com/office/drawing/2014/main" id="{9381BB41-891F-4D10-B1C8-760B134370A1}"/>
              </a:ext>
            </a:extLst>
          </p:cNvPr>
          <p:cNvSpPr txBox="1"/>
          <p:nvPr/>
        </p:nvSpPr>
        <p:spPr>
          <a:xfrm>
            <a:off x="6096000" y="6296148"/>
            <a:ext cx="706582" cy="523220"/>
          </a:xfrm>
          <a:prstGeom prst="rect">
            <a:avLst/>
          </a:prstGeom>
          <a:noFill/>
        </p:spPr>
        <p:txBody>
          <a:bodyPr wrap="square" rtlCol="0">
            <a:spAutoFit/>
          </a:bodyPr>
          <a:lstStyle/>
          <a:p>
            <a:r>
              <a:rPr lang="en-US" sz="2800" b="1" dirty="0"/>
              <a:t>6</a:t>
            </a:r>
          </a:p>
        </p:txBody>
      </p:sp>
    </p:spTree>
    <p:extLst>
      <p:ext uri="{BB962C8B-B14F-4D97-AF65-F5344CB8AC3E}">
        <p14:creationId xmlns:p14="http://schemas.microsoft.com/office/powerpoint/2010/main" val="3768780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3D0400-3F89-4C7B-BE8C-2FC88765C00B}"/>
              </a:ext>
            </a:extLst>
          </p:cNvPr>
          <p:cNvPicPr>
            <a:picLocks noChangeAspect="1"/>
          </p:cNvPicPr>
          <p:nvPr/>
        </p:nvPicPr>
        <p:blipFill>
          <a:blip r:embed="rId2"/>
          <a:stretch>
            <a:fillRect/>
          </a:stretch>
        </p:blipFill>
        <p:spPr>
          <a:xfrm>
            <a:off x="0" y="14515"/>
            <a:ext cx="12192000" cy="6857998"/>
          </a:xfrm>
          <a:prstGeom prst="rect">
            <a:avLst/>
          </a:prstGeom>
        </p:spPr>
      </p:pic>
      <p:pic>
        <p:nvPicPr>
          <p:cNvPr id="6" name="Picture 5">
            <a:extLst>
              <a:ext uri="{FF2B5EF4-FFF2-40B4-BE49-F238E27FC236}">
                <a16:creationId xmlns:a16="http://schemas.microsoft.com/office/drawing/2014/main" id="{BB27FF25-B2F5-4901-8DE4-4480958831A6}"/>
              </a:ext>
            </a:extLst>
          </p:cNvPr>
          <p:cNvPicPr>
            <a:picLocks noChangeAspect="1"/>
          </p:cNvPicPr>
          <p:nvPr/>
        </p:nvPicPr>
        <p:blipFill>
          <a:blip r:embed="rId3"/>
          <a:stretch>
            <a:fillRect/>
          </a:stretch>
        </p:blipFill>
        <p:spPr>
          <a:xfrm>
            <a:off x="10514940" y="29937"/>
            <a:ext cx="1662546" cy="1221017"/>
          </a:xfrm>
          <a:prstGeom prst="rect">
            <a:avLst/>
          </a:prstGeom>
        </p:spPr>
      </p:pic>
      <p:pic>
        <p:nvPicPr>
          <p:cNvPr id="34" name="Picture 33">
            <a:extLst>
              <a:ext uri="{FF2B5EF4-FFF2-40B4-BE49-F238E27FC236}">
                <a16:creationId xmlns:a16="http://schemas.microsoft.com/office/drawing/2014/main" id="{2D2AEAD4-A6C2-467B-9ECF-1DBC3C310287}"/>
              </a:ext>
            </a:extLst>
          </p:cNvPr>
          <p:cNvPicPr>
            <a:picLocks noChangeAspect="1"/>
          </p:cNvPicPr>
          <p:nvPr/>
        </p:nvPicPr>
        <p:blipFill>
          <a:blip r:embed="rId4"/>
          <a:stretch>
            <a:fillRect/>
          </a:stretch>
        </p:blipFill>
        <p:spPr>
          <a:xfrm>
            <a:off x="1641406" y="858118"/>
            <a:ext cx="8579479" cy="5638972"/>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3369586" y="5404586"/>
            <a:ext cx="5979168" cy="646331"/>
          </a:xfrm>
          <a:prstGeom prst="rect">
            <a:avLst/>
          </a:prstGeom>
          <a:noFill/>
        </p:spPr>
        <p:txBody>
          <a:bodyPr wrap="square" rtlCol="0">
            <a:spAutoFit/>
          </a:bodyPr>
          <a:lstStyle/>
          <a:p>
            <a:pPr algn="just"/>
            <a:r>
              <a:rPr lang="en-US" dirty="0"/>
              <a:t>Enhancing enforcement, transparency and expanding tax base </a:t>
            </a:r>
          </a:p>
        </p:txBody>
      </p:sp>
      <p:sp>
        <p:nvSpPr>
          <p:cNvPr id="35" name="TextBox 34">
            <a:extLst>
              <a:ext uri="{FF2B5EF4-FFF2-40B4-BE49-F238E27FC236}">
                <a16:creationId xmlns:a16="http://schemas.microsoft.com/office/drawing/2014/main" id="{CEC68EA2-2F6D-47AB-880E-4703DE7A8602}"/>
              </a:ext>
            </a:extLst>
          </p:cNvPr>
          <p:cNvSpPr txBox="1"/>
          <p:nvPr/>
        </p:nvSpPr>
        <p:spPr>
          <a:xfrm>
            <a:off x="3324101" y="1294355"/>
            <a:ext cx="5755196" cy="646331"/>
          </a:xfrm>
          <a:prstGeom prst="rect">
            <a:avLst/>
          </a:prstGeom>
          <a:noFill/>
        </p:spPr>
        <p:txBody>
          <a:bodyPr wrap="square" rtlCol="0">
            <a:spAutoFit/>
          </a:bodyPr>
          <a:lstStyle/>
          <a:p>
            <a:pPr algn="just"/>
            <a:r>
              <a:rPr lang="en-US" dirty="0"/>
              <a:t>Simplifying the Tax Laws with removal of Consolidated Relief Allowance </a:t>
            </a:r>
          </a:p>
        </p:txBody>
      </p:sp>
      <p:sp>
        <p:nvSpPr>
          <p:cNvPr id="36" name="TextBox 35">
            <a:extLst>
              <a:ext uri="{FF2B5EF4-FFF2-40B4-BE49-F238E27FC236}">
                <a16:creationId xmlns:a16="http://schemas.microsoft.com/office/drawing/2014/main" id="{B37B028F-83D2-4CC8-8D00-55A16CFE4333}"/>
              </a:ext>
            </a:extLst>
          </p:cNvPr>
          <p:cNvSpPr txBox="1"/>
          <p:nvPr/>
        </p:nvSpPr>
        <p:spPr>
          <a:xfrm>
            <a:off x="3366192" y="2347337"/>
            <a:ext cx="6210867" cy="456535"/>
          </a:xfrm>
          <a:prstGeom prst="rect">
            <a:avLst/>
          </a:prstGeom>
          <a:noFill/>
        </p:spPr>
        <p:txBody>
          <a:bodyPr wrap="square" rtlCol="0">
            <a:spAutoFit/>
          </a:bodyPr>
          <a:lstStyle/>
          <a:p>
            <a:pPr algn="just">
              <a:lnSpc>
                <a:spcPct val="150000"/>
              </a:lnSpc>
            </a:pPr>
            <a:r>
              <a:rPr lang="en-US" dirty="0"/>
              <a:t>Improving Fairness via Progressive PIT &amp; Exemptions</a:t>
            </a:r>
          </a:p>
        </p:txBody>
      </p:sp>
      <p:sp>
        <p:nvSpPr>
          <p:cNvPr id="37" name="TextBox 36">
            <a:extLst>
              <a:ext uri="{FF2B5EF4-FFF2-40B4-BE49-F238E27FC236}">
                <a16:creationId xmlns:a16="http://schemas.microsoft.com/office/drawing/2014/main" id="{4961B218-1F68-4ACF-83D1-7659B9F3CE5D}"/>
              </a:ext>
            </a:extLst>
          </p:cNvPr>
          <p:cNvSpPr txBox="1"/>
          <p:nvPr/>
        </p:nvSpPr>
        <p:spPr>
          <a:xfrm>
            <a:off x="3394194" y="3383351"/>
            <a:ext cx="5589394" cy="646331"/>
          </a:xfrm>
          <a:prstGeom prst="rect">
            <a:avLst/>
          </a:prstGeom>
          <a:noFill/>
        </p:spPr>
        <p:txBody>
          <a:bodyPr wrap="square" rtlCol="0">
            <a:spAutoFit/>
          </a:bodyPr>
          <a:lstStyle/>
          <a:p>
            <a:pPr algn="just"/>
            <a:r>
              <a:rPr lang="en-US" dirty="0"/>
              <a:t>Encouraging Investment through Incentives and Input Recovery </a:t>
            </a:r>
          </a:p>
        </p:txBody>
      </p:sp>
      <p:sp>
        <p:nvSpPr>
          <p:cNvPr id="38" name="TextBox 37">
            <a:extLst>
              <a:ext uri="{FF2B5EF4-FFF2-40B4-BE49-F238E27FC236}">
                <a16:creationId xmlns:a16="http://schemas.microsoft.com/office/drawing/2014/main" id="{4C69C451-9B93-4044-84EA-6219946867CE}"/>
              </a:ext>
            </a:extLst>
          </p:cNvPr>
          <p:cNvSpPr txBox="1"/>
          <p:nvPr/>
        </p:nvSpPr>
        <p:spPr>
          <a:xfrm>
            <a:off x="3390499" y="4411147"/>
            <a:ext cx="5569716" cy="646331"/>
          </a:xfrm>
          <a:prstGeom prst="rect">
            <a:avLst/>
          </a:prstGeom>
          <a:noFill/>
        </p:spPr>
        <p:txBody>
          <a:bodyPr wrap="square" rtlCol="0">
            <a:spAutoFit/>
          </a:bodyPr>
          <a:lstStyle/>
          <a:p>
            <a:pPr algn="just"/>
            <a:r>
              <a:rPr lang="en-US" dirty="0"/>
              <a:t>Modernization through e-Filing and VAT Fiscal Technology </a:t>
            </a:r>
          </a:p>
        </p:txBody>
      </p:sp>
      <p:sp>
        <p:nvSpPr>
          <p:cNvPr id="11" name="TextBox 10">
            <a:extLst>
              <a:ext uri="{FF2B5EF4-FFF2-40B4-BE49-F238E27FC236}">
                <a16:creationId xmlns:a16="http://schemas.microsoft.com/office/drawing/2014/main" id="{C69E8364-57BE-49CB-BC4B-0B8510B245DE}"/>
              </a:ext>
            </a:extLst>
          </p:cNvPr>
          <p:cNvSpPr txBox="1"/>
          <p:nvPr/>
        </p:nvSpPr>
        <p:spPr>
          <a:xfrm>
            <a:off x="5822066" y="6349293"/>
            <a:ext cx="706582" cy="523220"/>
          </a:xfrm>
          <a:prstGeom prst="rect">
            <a:avLst/>
          </a:prstGeom>
          <a:noFill/>
        </p:spPr>
        <p:txBody>
          <a:bodyPr wrap="square" rtlCol="0">
            <a:spAutoFit/>
          </a:bodyPr>
          <a:lstStyle/>
          <a:p>
            <a:r>
              <a:rPr lang="en-US" sz="2800" b="1" dirty="0"/>
              <a:t>7</a:t>
            </a:r>
          </a:p>
        </p:txBody>
      </p:sp>
      <p:cxnSp>
        <p:nvCxnSpPr>
          <p:cNvPr id="13" name="Straight Connector 12">
            <a:extLst>
              <a:ext uri="{FF2B5EF4-FFF2-40B4-BE49-F238E27FC236}">
                <a16:creationId xmlns:a16="http://schemas.microsoft.com/office/drawing/2014/main" id="{AF67CB59-20E9-4A6F-9C9A-965DC9754634}"/>
              </a:ext>
            </a:extLst>
          </p:cNvPr>
          <p:cNvCxnSpPr>
            <a:cxnSpLocks/>
          </p:cNvCxnSpPr>
          <p:nvPr/>
        </p:nvCxnSpPr>
        <p:spPr>
          <a:xfrm flipV="1">
            <a:off x="996208" y="63953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474269-2D95-4325-8E46-4A54D961E9FD}"/>
              </a:ext>
            </a:extLst>
          </p:cNvPr>
          <p:cNvCxnSpPr>
            <a:cxnSpLocks/>
          </p:cNvCxnSpPr>
          <p:nvPr/>
        </p:nvCxnSpPr>
        <p:spPr>
          <a:xfrm flipV="1">
            <a:off x="1003466" y="69033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0AF6A84-38DC-4A20-86D8-240407471389}"/>
              </a:ext>
            </a:extLst>
          </p:cNvPr>
          <p:cNvSpPr txBox="1"/>
          <p:nvPr/>
        </p:nvSpPr>
        <p:spPr>
          <a:xfrm>
            <a:off x="967180" y="176884"/>
            <a:ext cx="9019309" cy="584775"/>
          </a:xfrm>
          <a:prstGeom prst="rect">
            <a:avLst/>
          </a:prstGeom>
          <a:noFill/>
        </p:spPr>
        <p:txBody>
          <a:bodyPr wrap="square" rtlCol="0">
            <a:spAutoFit/>
          </a:bodyPr>
          <a:lstStyle/>
          <a:p>
            <a:pPr lvl="0">
              <a:defRPr/>
            </a:pPr>
            <a:r>
              <a:rPr lang="en-US" sz="3200" b="1" dirty="0">
                <a:ln/>
                <a:solidFill>
                  <a:srgbClr val="00B0F0"/>
                </a:solidFill>
                <a:latin typeface="Arial"/>
              </a:rPr>
              <a:t>STRATEGIC OBJECTIVES </a:t>
            </a:r>
          </a:p>
        </p:txBody>
      </p:sp>
    </p:spTree>
    <p:extLst>
      <p:ext uri="{BB962C8B-B14F-4D97-AF65-F5344CB8AC3E}">
        <p14:creationId xmlns:p14="http://schemas.microsoft.com/office/powerpoint/2010/main" val="31749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84F0462-4FBD-46EF-A6B7-6992AEE20A6C}"/>
              </a:ext>
            </a:extLst>
          </p:cNvPr>
          <p:cNvPicPr>
            <a:picLocks noChangeAspect="1"/>
          </p:cNvPicPr>
          <p:nvPr/>
        </p:nvPicPr>
        <p:blipFill>
          <a:blip r:embed="rId2"/>
          <a:stretch>
            <a:fillRect/>
          </a:stretch>
        </p:blipFill>
        <p:spPr>
          <a:xfrm>
            <a:off x="0" y="14515"/>
            <a:ext cx="12192000" cy="6857998"/>
          </a:xfrm>
          <a:prstGeom prst="rect">
            <a:avLst/>
          </a:prstGeom>
        </p:spPr>
      </p:pic>
      <p:pic>
        <p:nvPicPr>
          <p:cNvPr id="5" name="Picture 4">
            <a:extLst>
              <a:ext uri="{FF2B5EF4-FFF2-40B4-BE49-F238E27FC236}">
                <a16:creationId xmlns:a16="http://schemas.microsoft.com/office/drawing/2014/main" id="{FEFF03F4-34B6-455A-9DD5-3E3676F48038}"/>
              </a:ext>
            </a:extLst>
          </p:cNvPr>
          <p:cNvPicPr>
            <a:picLocks noChangeAspect="1"/>
          </p:cNvPicPr>
          <p:nvPr/>
        </p:nvPicPr>
        <p:blipFill>
          <a:blip r:embed="rId3"/>
          <a:stretch>
            <a:fillRect/>
          </a:stretch>
        </p:blipFill>
        <p:spPr>
          <a:xfrm>
            <a:off x="1219505" y="740227"/>
            <a:ext cx="9710057" cy="6117773"/>
          </a:xfrm>
          <a:prstGeom prst="rect">
            <a:avLst/>
          </a:prstGeom>
        </p:spPr>
      </p:pic>
      <p:sp>
        <p:nvSpPr>
          <p:cNvPr id="6" name="TextBox 5">
            <a:extLst>
              <a:ext uri="{FF2B5EF4-FFF2-40B4-BE49-F238E27FC236}">
                <a16:creationId xmlns:a16="http://schemas.microsoft.com/office/drawing/2014/main" id="{3F61F4F4-6EB2-47AD-92F6-41453DFEBC2F}"/>
              </a:ext>
            </a:extLst>
          </p:cNvPr>
          <p:cNvSpPr txBox="1"/>
          <p:nvPr/>
        </p:nvSpPr>
        <p:spPr>
          <a:xfrm>
            <a:off x="2351313" y="1059543"/>
            <a:ext cx="3193143" cy="646331"/>
          </a:xfrm>
          <a:prstGeom prst="rect">
            <a:avLst/>
          </a:prstGeom>
          <a:noFill/>
        </p:spPr>
        <p:txBody>
          <a:bodyPr wrap="square" rtlCol="0">
            <a:spAutoFit/>
          </a:bodyPr>
          <a:lstStyle/>
          <a:p>
            <a:r>
              <a:rPr lang="en-US" b="1" dirty="0">
                <a:solidFill>
                  <a:schemeClr val="bg1"/>
                </a:solidFill>
              </a:rPr>
              <a:t>Unified Tax Administration &amp; Enhanced Collaboration</a:t>
            </a:r>
          </a:p>
        </p:txBody>
      </p:sp>
      <p:sp>
        <p:nvSpPr>
          <p:cNvPr id="7" name="TextBox 6">
            <a:extLst>
              <a:ext uri="{FF2B5EF4-FFF2-40B4-BE49-F238E27FC236}">
                <a16:creationId xmlns:a16="http://schemas.microsoft.com/office/drawing/2014/main" id="{64D9EFDD-9A3B-409F-B777-D34EED8BAB56}"/>
              </a:ext>
            </a:extLst>
          </p:cNvPr>
          <p:cNvSpPr txBox="1"/>
          <p:nvPr/>
        </p:nvSpPr>
        <p:spPr>
          <a:xfrm>
            <a:off x="3526971" y="2025190"/>
            <a:ext cx="2322286" cy="369332"/>
          </a:xfrm>
          <a:prstGeom prst="rect">
            <a:avLst/>
          </a:prstGeom>
          <a:noFill/>
        </p:spPr>
        <p:txBody>
          <a:bodyPr wrap="square" rtlCol="0">
            <a:spAutoFit/>
          </a:bodyPr>
          <a:lstStyle/>
          <a:p>
            <a:r>
              <a:rPr lang="en-US" b="1" dirty="0">
                <a:solidFill>
                  <a:schemeClr val="bg1"/>
                </a:solidFill>
              </a:rPr>
              <a:t>Tax Identification </a:t>
            </a:r>
          </a:p>
        </p:txBody>
      </p:sp>
      <p:sp>
        <p:nvSpPr>
          <p:cNvPr id="8" name="TextBox 7">
            <a:extLst>
              <a:ext uri="{FF2B5EF4-FFF2-40B4-BE49-F238E27FC236}">
                <a16:creationId xmlns:a16="http://schemas.microsoft.com/office/drawing/2014/main" id="{BFB94A9D-1076-4BB1-B616-50446F781C63}"/>
              </a:ext>
            </a:extLst>
          </p:cNvPr>
          <p:cNvSpPr txBox="1"/>
          <p:nvPr/>
        </p:nvSpPr>
        <p:spPr>
          <a:xfrm>
            <a:off x="4179808" y="2856187"/>
            <a:ext cx="2510973" cy="369332"/>
          </a:xfrm>
          <a:prstGeom prst="rect">
            <a:avLst/>
          </a:prstGeom>
          <a:noFill/>
        </p:spPr>
        <p:txBody>
          <a:bodyPr wrap="square" rtlCol="0">
            <a:spAutoFit/>
          </a:bodyPr>
          <a:lstStyle/>
          <a:p>
            <a:r>
              <a:rPr lang="en-US" b="1" dirty="0">
                <a:solidFill>
                  <a:schemeClr val="bg1"/>
                </a:solidFill>
              </a:rPr>
              <a:t>Expanded Tax Base </a:t>
            </a:r>
          </a:p>
        </p:txBody>
      </p:sp>
      <p:sp>
        <p:nvSpPr>
          <p:cNvPr id="11" name="TextBox 10">
            <a:extLst>
              <a:ext uri="{FF2B5EF4-FFF2-40B4-BE49-F238E27FC236}">
                <a16:creationId xmlns:a16="http://schemas.microsoft.com/office/drawing/2014/main" id="{6B42F587-5B72-4A34-B27B-DEB27730C733}"/>
              </a:ext>
            </a:extLst>
          </p:cNvPr>
          <p:cNvSpPr txBox="1"/>
          <p:nvPr/>
        </p:nvSpPr>
        <p:spPr>
          <a:xfrm>
            <a:off x="4963884" y="3687184"/>
            <a:ext cx="3193143" cy="369332"/>
          </a:xfrm>
          <a:prstGeom prst="rect">
            <a:avLst/>
          </a:prstGeom>
          <a:noFill/>
        </p:spPr>
        <p:txBody>
          <a:bodyPr wrap="square" rtlCol="0">
            <a:spAutoFit/>
          </a:bodyPr>
          <a:lstStyle/>
          <a:p>
            <a:r>
              <a:rPr lang="en-US" b="1" dirty="0">
                <a:solidFill>
                  <a:schemeClr val="bg1"/>
                </a:solidFill>
              </a:rPr>
              <a:t>Digitalization of Tax Filing </a:t>
            </a:r>
          </a:p>
        </p:txBody>
      </p:sp>
      <p:sp>
        <p:nvSpPr>
          <p:cNvPr id="12" name="TextBox 11">
            <a:extLst>
              <a:ext uri="{FF2B5EF4-FFF2-40B4-BE49-F238E27FC236}">
                <a16:creationId xmlns:a16="http://schemas.microsoft.com/office/drawing/2014/main" id="{543C3DEC-672A-4AB9-9702-BD9ECC4BBD72}"/>
              </a:ext>
            </a:extLst>
          </p:cNvPr>
          <p:cNvSpPr txBox="1"/>
          <p:nvPr/>
        </p:nvSpPr>
        <p:spPr>
          <a:xfrm>
            <a:off x="6473370" y="4518181"/>
            <a:ext cx="1683657" cy="369332"/>
          </a:xfrm>
          <a:prstGeom prst="rect">
            <a:avLst/>
          </a:prstGeom>
          <a:noFill/>
        </p:spPr>
        <p:txBody>
          <a:bodyPr wrap="square" rtlCol="0">
            <a:spAutoFit/>
          </a:bodyPr>
          <a:lstStyle/>
          <a:p>
            <a:r>
              <a:rPr lang="en-US" b="1" dirty="0">
                <a:solidFill>
                  <a:schemeClr val="bg1"/>
                </a:solidFill>
              </a:rPr>
              <a:t>Tax Refund </a:t>
            </a:r>
          </a:p>
        </p:txBody>
      </p:sp>
      <p:sp>
        <p:nvSpPr>
          <p:cNvPr id="15" name="TextBox 14">
            <a:extLst>
              <a:ext uri="{FF2B5EF4-FFF2-40B4-BE49-F238E27FC236}">
                <a16:creationId xmlns:a16="http://schemas.microsoft.com/office/drawing/2014/main" id="{D732F283-16F4-4F99-A70D-C5EB4C871F5B}"/>
              </a:ext>
            </a:extLst>
          </p:cNvPr>
          <p:cNvSpPr txBox="1"/>
          <p:nvPr/>
        </p:nvSpPr>
        <p:spPr>
          <a:xfrm>
            <a:off x="6777865" y="5407234"/>
            <a:ext cx="3193143" cy="369332"/>
          </a:xfrm>
          <a:prstGeom prst="rect">
            <a:avLst/>
          </a:prstGeom>
          <a:noFill/>
        </p:spPr>
        <p:txBody>
          <a:bodyPr wrap="square" rtlCol="0">
            <a:spAutoFit/>
          </a:bodyPr>
          <a:lstStyle/>
          <a:p>
            <a:r>
              <a:rPr lang="en-US" b="1" dirty="0">
                <a:solidFill>
                  <a:schemeClr val="bg1"/>
                </a:solidFill>
              </a:rPr>
              <a:t>Assignment of Tax Debt </a:t>
            </a:r>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119336"/>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4"/>
          <a:stretch>
            <a:fillRect/>
          </a:stretch>
        </p:blipFill>
        <p:spPr>
          <a:xfrm>
            <a:off x="10343101" y="92333"/>
            <a:ext cx="1662546" cy="1221017"/>
          </a:xfrm>
          <a:prstGeom prst="rect">
            <a:avLst/>
          </a:prstGeom>
        </p:spPr>
      </p:pic>
      <p:sp>
        <p:nvSpPr>
          <p:cNvPr id="16" name="TextBox 15">
            <a:extLst>
              <a:ext uri="{FF2B5EF4-FFF2-40B4-BE49-F238E27FC236}">
                <a16:creationId xmlns:a16="http://schemas.microsoft.com/office/drawing/2014/main" id="{B6431C04-1E2D-429F-91F0-790010BA6135}"/>
              </a:ext>
            </a:extLst>
          </p:cNvPr>
          <p:cNvSpPr txBox="1"/>
          <p:nvPr/>
        </p:nvSpPr>
        <p:spPr>
          <a:xfrm>
            <a:off x="1374903" y="6302373"/>
            <a:ext cx="706582" cy="523220"/>
          </a:xfrm>
          <a:prstGeom prst="rect">
            <a:avLst/>
          </a:prstGeom>
          <a:noFill/>
        </p:spPr>
        <p:txBody>
          <a:bodyPr wrap="square" rtlCol="0">
            <a:spAutoFit/>
          </a:bodyPr>
          <a:lstStyle/>
          <a:p>
            <a:r>
              <a:rPr lang="en-US" sz="2800" b="1" dirty="0"/>
              <a:t>8</a:t>
            </a:r>
          </a:p>
        </p:txBody>
      </p:sp>
      <p:cxnSp>
        <p:nvCxnSpPr>
          <p:cNvPr id="19" name="Straight Connector 18">
            <a:extLst>
              <a:ext uri="{FF2B5EF4-FFF2-40B4-BE49-F238E27FC236}">
                <a16:creationId xmlns:a16="http://schemas.microsoft.com/office/drawing/2014/main" id="{B65784AE-00BD-415A-815D-8FED689CACE1}"/>
              </a:ext>
            </a:extLst>
          </p:cNvPr>
          <p:cNvCxnSpPr>
            <a:cxnSpLocks/>
          </p:cNvCxnSpPr>
          <p:nvPr/>
        </p:nvCxnSpPr>
        <p:spPr>
          <a:xfrm flipV="1">
            <a:off x="996208" y="639537"/>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5374D8-0F97-42E8-A17C-F4E2656A3BD6}"/>
              </a:ext>
            </a:extLst>
          </p:cNvPr>
          <p:cNvCxnSpPr>
            <a:cxnSpLocks/>
          </p:cNvCxnSpPr>
          <p:nvPr/>
        </p:nvCxnSpPr>
        <p:spPr>
          <a:xfrm flipV="1">
            <a:off x="1003466" y="690338"/>
            <a:ext cx="9504218" cy="4065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BEEB5C8-6B1F-4D6C-B0DF-EAE80B02297F}"/>
              </a:ext>
            </a:extLst>
          </p:cNvPr>
          <p:cNvSpPr txBox="1"/>
          <p:nvPr/>
        </p:nvSpPr>
        <p:spPr>
          <a:xfrm>
            <a:off x="967180" y="176884"/>
            <a:ext cx="9019309" cy="584775"/>
          </a:xfrm>
          <a:prstGeom prst="rect">
            <a:avLst/>
          </a:prstGeom>
          <a:noFill/>
        </p:spPr>
        <p:txBody>
          <a:bodyPr wrap="square" rtlCol="0">
            <a:spAutoFit/>
          </a:bodyPr>
          <a:lstStyle/>
          <a:p>
            <a:pPr lvl="0">
              <a:defRPr/>
            </a:pPr>
            <a:r>
              <a:rPr lang="en-US" sz="3200" b="1" dirty="0">
                <a:ln/>
                <a:solidFill>
                  <a:srgbClr val="00B0F0"/>
                </a:solidFill>
                <a:latin typeface="Arial"/>
              </a:rPr>
              <a:t>KEY PROVISIONS OF THE ACT</a:t>
            </a:r>
          </a:p>
        </p:txBody>
      </p:sp>
    </p:spTree>
    <p:extLst>
      <p:ext uri="{BB962C8B-B14F-4D97-AF65-F5344CB8AC3E}">
        <p14:creationId xmlns:p14="http://schemas.microsoft.com/office/powerpoint/2010/main" val="18365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112">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 and End Slide Master">
  <a:themeElements>
    <a:clrScheme name="ALLPPT-112">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2496</Words>
  <Application>Microsoft Office PowerPoint</Application>
  <PresentationFormat>Widescreen</PresentationFormat>
  <Paragraphs>273</Paragraphs>
  <Slides>25</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맑은 고딕</vt:lpstr>
      <vt:lpstr>Arial</vt:lpstr>
      <vt:lpstr>Arial </vt:lpstr>
      <vt:lpstr>Arial Rounded MT Bold</vt:lpstr>
      <vt:lpstr>Arial Unicode MS</vt:lpstr>
      <vt:lpstr>Calibri</vt:lpstr>
      <vt:lpstr>Calibri Light</vt:lpstr>
      <vt:lpstr>Cambria</vt:lpstr>
      <vt:lpstr>Ink Free</vt:lpstr>
      <vt:lpstr>Wingdings</vt:lpstr>
      <vt:lpstr>Office Theme</vt:lpstr>
      <vt:lpstr>Contents Slide Master</vt:lpstr>
      <vt:lpstr>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42</cp:revision>
  <dcterms:created xsi:type="dcterms:W3CDTF">2025-10-29T18:25:02Z</dcterms:created>
  <dcterms:modified xsi:type="dcterms:W3CDTF">2025-10-30T08:06:13Z</dcterms:modified>
</cp:coreProperties>
</file>