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3" r:id="rId2"/>
    <p:sldMasterId id="2147483691" r:id="rId3"/>
  </p:sldMasterIdLst>
  <p:notesMasterIdLst>
    <p:notesMasterId r:id="rId27"/>
  </p:notesMasterIdLst>
  <p:handoutMasterIdLst>
    <p:handoutMasterId r:id="rId28"/>
  </p:handoutMasterIdLst>
  <p:sldIdLst>
    <p:sldId id="363" r:id="rId4"/>
    <p:sldId id="364" r:id="rId5"/>
    <p:sldId id="365" r:id="rId6"/>
    <p:sldId id="366" r:id="rId7"/>
    <p:sldId id="386" r:id="rId8"/>
    <p:sldId id="385" r:id="rId9"/>
    <p:sldId id="397" r:id="rId10"/>
    <p:sldId id="403" r:id="rId11"/>
    <p:sldId id="381" r:id="rId12"/>
    <p:sldId id="410" r:id="rId13"/>
    <p:sldId id="398" r:id="rId14"/>
    <p:sldId id="399" r:id="rId15"/>
    <p:sldId id="400" r:id="rId16"/>
    <p:sldId id="401" r:id="rId17"/>
    <p:sldId id="402" r:id="rId18"/>
    <p:sldId id="411" r:id="rId19"/>
    <p:sldId id="412" r:id="rId20"/>
    <p:sldId id="405" r:id="rId21"/>
    <p:sldId id="406" r:id="rId22"/>
    <p:sldId id="407" r:id="rId23"/>
    <p:sldId id="408" r:id="rId24"/>
    <p:sldId id="409"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7" autoAdjust="0"/>
    <p:restoredTop sz="94660"/>
  </p:normalViewPr>
  <p:slideViewPr>
    <p:cSldViewPr snapToGrid="0" showGuides="1">
      <p:cViewPr varScale="1">
        <p:scale>
          <a:sx n="69" d="100"/>
          <a:sy n="69" d="100"/>
        </p:scale>
        <p:origin x="72" y="-30"/>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9F2EF9-C7AE-45F2-8209-79A2415DA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88164C-A275-4333-AD54-92363A422C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76D4FD-EF5E-4888-9F1E-A3FEDEFBC0D6}" type="datetimeFigureOut">
              <a:rPr lang="en-US" smtClean="0"/>
              <a:t>10/28/2025</a:t>
            </a:fld>
            <a:endParaRPr lang="en-US"/>
          </a:p>
        </p:txBody>
      </p:sp>
      <p:sp>
        <p:nvSpPr>
          <p:cNvPr id="4" name="Footer Placeholder 3">
            <a:extLst>
              <a:ext uri="{FF2B5EF4-FFF2-40B4-BE49-F238E27FC236}">
                <a16:creationId xmlns:a16="http://schemas.microsoft.com/office/drawing/2014/main" id="{B9A3327E-9CCA-4A86-9506-23F8061CA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60B671-E377-4E40-97A0-D39A20C019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E8A31-AD66-47CE-B9AF-B3B0259C9D47}" type="slidenum">
              <a:rPr lang="en-US" smtClean="0"/>
              <a:t>‹#›</a:t>
            </a:fld>
            <a:endParaRPr lang="en-US"/>
          </a:p>
        </p:txBody>
      </p:sp>
    </p:spTree>
    <p:extLst>
      <p:ext uri="{BB962C8B-B14F-4D97-AF65-F5344CB8AC3E}">
        <p14:creationId xmlns:p14="http://schemas.microsoft.com/office/powerpoint/2010/main" val="1766245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A5893F2-A884-4E0F-A9DE-65AB9DBEC9F9}"/>
              </a:ext>
            </a:extLst>
          </p:cNvPr>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D3E3E594-245D-49BF-A849-93434AD94294}"/>
              </a:ext>
            </a:extLst>
          </p:cNvPr>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7E22463-5978-48DC-BCAC-3E2F51E45250}"/>
              </a:ext>
            </a:extLst>
          </p:cNvPr>
          <p:cNvSpPr/>
          <p:nvPr userDrawn="1"/>
        </p:nvSpPr>
        <p:spPr>
          <a:xfrm>
            <a:off x="0" y="863125"/>
            <a:ext cx="6546079" cy="513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7FC461A0-970C-4DEF-9409-12FF5610A666}"/>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3727ADF3-242D-4FD7-A02C-43B21E3CAC42}"/>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325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99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3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1B43571-EB74-4DFB-9BB9-B977D516C2FA}"/>
              </a:ext>
            </a:extLst>
          </p:cNvPr>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BDB5FB7B-6C25-4DDB-8392-8EB212AF513F}"/>
              </a:ext>
            </a:extLst>
          </p:cNvPr>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42C50E7C-EB32-4D95-B8F1-8BE10A073106}"/>
              </a:ext>
            </a:extLst>
          </p:cNvPr>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DBFA302-365D-4257-9D0E-2277073B145D}"/>
              </a:ext>
            </a:extLst>
          </p:cNvPr>
          <p:cNvSpPr>
            <a:spLocks noGrp="1"/>
          </p:cNvSpPr>
          <p:nvPr>
            <p:ph type="pic" idx="18"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FAA807E4-56C6-402E-848D-BB4C3322FB60}"/>
              </a:ext>
            </a:extLst>
          </p:cNvPr>
          <p:cNvSpPr>
            <a:spLocks noGrp="1"/>
          </p:cNvSpPr>
          <p:nvPr>
            <p:ph type="pic" sz="quarter" idx="10" hasCustomPrompt="1"/>
          </p:nvPr>
        </p:nvSpPr>
        <p:spPr>
          <a:xfrm>
            <a:off x="731520" y="2345890"/>
            <a:ext cx="6992983" cy="2376264"/>
          </a:xfrm>
          <a:prstGeom prst="rect">
            <a:avLst/>
          </a:prstGeom>
          <a:solidFill>
            <a:schemeClr val="bg1">
              <a:lumMod val="95000"/>
            </a:schemeClr>
          </a:solidFill>
          <a:ln w="25400">
            <a:noFill/>
          </a:ln>
          <a:effectLst/>
        </p:spPr>
        <p:txBody>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직사각형 2">
            <a:extLst>
              <a:ext uri="{FF2B5EF4-FFF2-40B4-BE49-F238E27FC236}">
                <a16:creationId xmlns:a16="http://schemas.microsoft.com/office/drawing/2014/main" id="{DA0F4677-9B15-4116-A37F-EA517F96B608}"/>
              </a:ext>
            </a:extLst>
          </p:cNvPr>
          <p:cNvSpPr/>
          <p:nvPr userDrawn="1"/>
        </p:nvSpPr>
        <p:spPr>
          <a:xfrm>
            <a:off x="7724503" y="2345890"/>
            <a:ext cx="3735976" cy="2376000"/>
          </a:xfrm>
          <a:prstGeom prst="rect">
            <a:avLst/>
          </a:prstGeom>
          <a:solidFill>
            <a:schemeClr val="accent1">
              <a:alpha val="8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lumMod val="75000"/>
                  <a:lumOff val="25000"/>
                </a:schemeClr>
              </a:solidFill>
            </a:endParaRPr>
          </a:p>
        </p:txBody>
      </p:sp>
      <p:sp>
        <p:nvSpPr>
          <p:cNvPr id="4" name="Text Placeholder 9">
            <a:extLst>
              <a:ext uri="{FF2B5EF4-FFF2-40B4-BE49-F238E27FC236}">
                <a16:creationId xmlns:a16="http://schemas.microsoft.com/office/drawing/2014/main" id="{57B23F21-9999-4814-9DE0-1C1D035FAF35}"/>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Rectangle 68">
            <a:extLst>
              <a:ext uri="{FF2B5EF4-FFF2-40B4-BE49-F238E27FC236}">
                <a16:creationId xmlns:a16="http://schemas.microsoft.com/office/drawing/2014/main" id="{A9D41CEA-9BD6-4D8A-9BBE-A419E3F8944A}"/>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1">
            <a:extLst>
              <a:ext uri="{FF2B5EF4-FFF2-40B4-BE49-F238E27FC236}">
                <a16:creationId xmlns:a16="http://schemas.microsoft.com/office/drawing/2014/main" id="{C55784C2-A625-4992-85BC-279ED49F5E54}"/>
              </a:ext>
            </a:extLst>
          </p:cNvPr>
          <p:cNvGrpSpPr/>
          <p:nvPr userDrawn="1"/>
        </p:nvGrpSpPr>
        <p:grpSpPr>
          <a:xfrm>
            <a:off x="1058291" y="3689597"/>
            <a:ext cx="2892793" cy="3168403"/>
            <a:chOff x="1058291" y="3689597"/>
            <a:chExt cx="2892793" cy="3168403"/>
          </a:xfrm>
        </p:grpSpPr>
        <p:sp>
          <p:nvSpPr>
            <p:cNvPr id="6" name="Freeform: Shape 53">
              <a:extLst>
                <a:ext uri="{FF2B5EF4-FFF2-40B4-BE49-F238E27FC236}">
                  <a16:creationId xmlns:a16="http://schemas.microsoft.com/office/drawing/2014/main" id="{13077F57-5725-450D-B772-BCD9A94C02A3}"/>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7" name="Freeform: Shape 54">
              <a:extLst>
                <a:ext uri="{FF2B5EF4-FFF2-40B4-BE49-F238E27FC236}">
                  <a16:creationId xmlns:a16="http://schemas.microsoft.com/office/drawing/2014/main" id="{0194C56D-0A74-4F25-BE44-939F18CA133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8" name="Graphic 2">
              <a:extLst>
                <a:ext uri="{FF2B5EF4-FFF2-40B4-BE49-F238E27FC236}">
                  <a16:creationId xmlns:a16="http://schemas.microsoft.com/office/drawing/2014/main" id="{4E3F047C-1D8A-462E-93CB-7E62D82ADD9E}"/>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68A1BEE2-731F-4E06-8AE6-9774771FDABE}"/>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EDDCD7F6-B6F3-4503-B930-8229A9CB403F}"/>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3F453F5-45C4-4CA9-BA46-64D6BC0CE6FD}"/>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FFB74C1-B1C0-43D3-8844-E198E8331C96}"/>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561C812A-62A1-47A9-955D-CC8D5F1FFABF}"/>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52A5E994-BDA9-46CA-8D64-0ED4FBE664E3}"/>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5" name="Graphic 2">
              <a:extLst>
                <a:ext uri="{FF2B5EF4-FFF2-40B4-BE49-F238E27FC236}">
                  <a16:creationId xmlns:a16="http://schemas.microsoft.com/office/drawing/2014/main" id="{DC342C15-8643-4ADB-AF3A-E634DF95EA7D}"/>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6BFAA6ED-F1A4-49E9-9012-B56FDE93768E}"/>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7" name="Oval 32">
              <a:extLst>
                <a:ext uri="{FF2B5EF4-FFF2-40B4-BE49-F238E27FC236}">
                  <a16:creationId xmlns:a16="http://schemas.microsoft.com/office/drawing/2014/main" id="{E9F64D36-24F5-4419-994A-1690ADF48287}"/>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3">
              <a:extLst>
                <a:ext uri="{FF2B5EF4-FFF2-40B4-BE49-F238E27FC236}">
                  <a16:creationId xmlns:a16="http://schemas.microsoft.com/office/drawing/2014/main" id="{A45C3D91-9FBD-4568-865E-9ACDEC8236DA}"/>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34">
              <a:extLst>
                <a:ext uri="{FF2B5EF4-FFF2-40B4-BE49-F238E27FC236}">
                  <a16:creationId xmlns:a16="http://schemas.microsoft.com/office/drawing/2014/main" id="{7BF8D94C-8FB1-4928-A96F-404CFE1E0694}"/>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Oval 35">
              <a:extLst>
                <a:ext uri="{FF2B5EF4-FFF2-40B4-BE49-F238E27FC236}">
                  <a16:creationId xmlns:a16="http://schemas.microsoft.com/office/drawing/2014/main" id="{559B0B8A-3610-44DE-9002-193CFBFDBFFB}"/>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Graphic 2">
              <a:extLst>
                <a:ext uri="{FF2B5EF4-FFF2-40B4-BE49-F238E27FC236}">
                  <a16:creationId xmlns:a16="http://schemas.microsoft.com/office/drawing/2014/main" id="{D8D01082-2C6E-43A7-A82A-B29AF7C2C329}"/>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22" name="Group 60">
            <a:extLst>
              <a:ext uri="{FF2B5EF4-FFF2-40B4-BE49-F238E27FC236}">
                <a16:creationId xmlns:a16="http://schemas.microsoft.com/office/drawing/2014/main" id="{3CB92BF0-1182-4A3F-B65E-7DDE5C646618}"/>
              </a:ext>
            </a:extLst>
          </p:cNvPr>
          <p:cNvGrpSpPr/>
          <p:nvPr userDrawn="1"/>
        </p:nvGrpSpPr>
        <p:grpSpPr>
          <a:xfrm>
            <a:off x="8332411" y="0"/>
            <a:ext cx="2885112" cy="2622090"/>
            <a:chOff x="833153" y="6858000"/>
            <a:chExt cx="2885112" cy="2622090"/>
          </a:xfrm>
        </p:grpSpPr>
        <p:sp>
          <p:nvSpPr>
            <p:cNvPr id="23" name="Freeform: Shape 57">
              <a:extLst>
                <a:ext uri="{FF2B5EF4-FFF2-40B4-BE49-F238E27FC236}">
                  <a16:creationId xmlns:a16="http://schemas.microsoft.com/office/drawing/2014/main" id="{F1F7CCD7-6766-4478-B7D5-6483CFE1BBB1}"/>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24" name="Freeform: Shape 58">
              <a:extLst>
                <a:ext uri="{FF2B5EF4-FFF2-40B4-BE49-F238E27FC236}">
                  <a16:creationId xmlns:a16="http://schemas.microsoft.com/office/drawing/2014/main" id="{93907175-EA85-49EF-9579-0F7B0E576DBF}"/>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25" name="Freeform: Shape 66">
            <a:extLst>
              <a:ext uri="{FF2B5EF4-FFF2-40B4-BE49-F238E27FC236}">
                <a16:creationId xmlns:a16="http://schemas.microsoft.com/office/drawing/2014/main" id="{62A3DC99-B5AB-4925-B3A0-7440E18AC356}"/>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Freeform: Shape 67">
            <a:extLst>
              <a:ext uri="{FF2B5EF4-FFF2-40B4-BE49-F238E27FC236}">
                <a16:creationId xmlns:a16="http://schemas.microsoft.com/office/drawing/2014/main" id="{9B856AEE-ADC7-4DEB-9041-B378F5649335}"/>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0"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422922"/>
      </p:ext>
    </p:extLst>
  </p:cSld>
  <p:clrMap bg1="lt1" tx1="dk1" bg2="lt2" tx2="dk2" accent1="accent1" accent2="accent2" accent3="accent3" accent4="accent4" accent5="accent5" accent6="accent6" hlink="hlink" folHlink="folHlink"/>
  <p:sldLayoutIdLst>
    <p:sldLayoutId id="2147483692" r:id="rId1"/>
    <p:sldLayoutId id="214748369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F51494-6C59-4D29-91F4-E0B0EB1F0157}"/>
              </a:ext>
            </a:extLst>
          </p:cNvPr>
          <p:cNvSpPr/>
          <p:nvPr/>
        </p:nvSpPr>
        <p:spPr>
          <a:xfrm>
            <a:off x="0" y="0"/>
            <a:ext cx="12192000"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85000"/>
                  </a:schemeClr>
                </a:solidFill>
              </a:ln>
              <a:solidFill>
                <a:schemeClr val="bg1">
                  <a:lumMod val="85000"/>
                </a:schemeClr>
              </a:solidFill>
            </a:endParaRPr>
          </a:p>
        </p:txBody>
      </p:sp>
      <p:pic>
        <p:nvPicPr>
          <p:cNvPr id="8" name="Picture 7">
            <a:extLst>
              <a:ext uri="{FF2B5EF4-FFF2-40B4-BE49-F238E27FC236}">
                <a16:creationId xmlns:a16="http://schemas.microsoft.com/office/drawing/2014/main" id="{13D9E529-83C0-4C68-B746-4D16C5C77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5" name="TextBox 4">
            <a:extLst>
              <a:ext uri="{FF2B5EF4-FFF2-40B4-BE49-F238E27FC236}">
                <a16:creationId xmlns:a16="http://schemas.microsoft.com/office/drawing/2014/main" id="{AFCB1C89-50A7-4F49-A164-976AA68E5647}"/>
              </a:ext>
            </a:extLst>
          </p:cNvPr>
          <p:cNvSpPr txBox="1"/>
          <p:nvPr/>
        </p:nvSpPr>
        <p:spPr>
          <a:xfrm>
            <a:off x="6095997" y="962560"/>
            <a:ext cx="5968184" cy="400109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pPr>
            <a:r>
              <a:rPr lang="en-US" sz="2200" b="1" dirty="0">
                <a:ln/>
                <a:solidFill>
                  <a:schemeClr val="accent3"/>
                </a:solidFill>
                <a:latin typeface="Arial Rounded MT Bold" panose="020F0704030504030204" pitchFamily="34" charset="0"/>
              </a:rPr>
              <a:t>ENSURING EFFECTIVE IMPLEMENTATION OF TAX REFORMS: LOCAL GOVERNMENT PERSPECTIVE </a:t>
            </a:r>
          </a:p>
          <a:p>
            <a:pPr algn="just"/>
            <a:endParaRPr lang="en-US" sz="2000" b="1" dirty="0">
              <a:ln/>
              <a:solidFill>
                <a:schemeClr val="accent3"/>
              </a:solidFill>
              <a:latin typeface="Arial Rounded MT Bold" panose="020F0704030504030204" pitchFamily="34" charset="0"/>
            </a:endParaRPr>
          </a:p>
          <a:p>
            <a:pPr algn="just"/>
            <a:endParaRPr lang="en-US" sz="2000" b="1" dirty="0">
              <a:ln/>
              <a:solidFill>
                <a:schemeClr val="accent3"/>
              </a:solidFill>
              <a:latin typeface="Arial Rounded MT Bold" panose="020F0704030504030204" pitchFamily="34" charset="0"/>
            </a:endParaRPr>
          </a:p>
          <a:p>
            <a:pPr algn="just"/>
            <a:endParaRPr lang="en-US" sz="2000" b="1" dirty="0">
              <a:ln/>
              <a:solidFill>
                <a:schemeClr val="accent3"/>
              </a:solidFill>
              <a:latin typeface="Arial Rounded MT Bold" panose="020F0704030504030204" pitchFamily="34" charset="0"/>
            </a:endParaRPr>
          </a:p>
          <a:p>
            <a:pPr algn="just"/>
            <a:endParaRPr lang="en-US" sz="2000" b="1" dirty="0">
              <a:ln/>
              <a:solidFill>
                <a:schemeClr val="accent3"/>
              </a:solidFill>
              <a:latin typeface="Arial Rounded MT Bold" panose="020F0704030504030204" pitchFamily="34" charset="0"/>
            </a:endParaRPr>
          </a:p>
          <a:p>
            <a:pPr algn="just"/>
            <a:r>
              <a:rPr lang="en-US" sz="3200" b="1" dirty="0">
                <a:ln/>
                <a:solidFill>
                  <a:schemeClr val="accent3"/>
                </a:solidFill>
                <a:latin typeface="Arial Rounded MT Bold" panose="020F0704030504030204" pitchFamily="34" charset="0"/>
              </a:rPr>
              <a:t>ELD. ESIEN B. UKOREBI,</a:t>
            </a:r>
          </a:p>
          <a:p>
            <a:pPr algn="just"/>
            <a:r>
              <a:rPr lang="en-US" sz="1400" b="1" dirty="0">
                <a:ln/>
                <a:solidFill>
                  <a:schemeClr val="accent3"/>
                </a:solidFill>
                <a:latin typeface="Arial Rounded MT Bold" panose="020F0704030504030204" pitchFamily="34" charset="0"/>
              </a:rPr>
              <a:t>PhD, FCA,CFA, FCTI, ACA (England and Wales), BFP (ICAEW)</a:t>
            </a:r>
          </a:p>
          <a:p>
            <a:pPr algn="just"/>
            <a:endParaRPr lang="en-US" sz="2000" b="1" dirty="0">
              <a:ln/>
              <a:solidFill>
                <a:schemeClr val="accent3"/>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D35F5A08-6CDA-4F0E-817D-C2CA9B9BA48E}"/>
              </a:ext>
            </a:extLst>
          </p:cNvPr>
          <p:cNvPicPr>
            <a:picLocks noChangeAspect="1"/>
          </p:cNvPicPr>
          <p:nvPr/>
        </p:nvPicPr>
        <p:blipFill>
          <a:blip r:embed="rId3"/>
          <a:stretch>
            <a:fillRect/>
          </a:stretch>
        </p:blipFill>
        <p:spPr>
          <a:xfrm>
            <a:off x="4433451" y="5636983"/>
            <a:ext cx="1662546" cy="1221017"/>
          </a:xfrm>
          <a:prstGeom prst="rect">
            <a:avLst/>
          </a:prstGeom>
        </p:spPr>
      </p:pic>
    </p:spTree>
    <p:extLst>
      <p:ext uri="{BB962C8B-B14F-4D97-AF65-F5344CB8AC3E}">
        <p14:creationId xmlns:p14="http://schemas.microsoft.com/office/powerpoint/2010/main" val="1383529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90" y="898880"/>
            <a:ext cx="8185356" cy="4939814"/>
          </a:xfrm>
          <a:prstGeom prst="rect">
            <a:avLst/>
          </a:prstGeom>
          <a:noFill/>
        </p:spPr>
        <p:txBody>
          <a:bodyPr wrap="square" rtlCol="0">
            <a:spAutoFit/>
          </a:bodyPr>
          <a:lstStyle/>
          <a:p>
            <a:pPr>
              <a:lnSpc>
                <a:spcPct val="150000"/>
              </a:lnSpc>
            </a:pPr>
            <a:r>
              <a:rPr lang="en-US" b="1" dirty="0"/>
              <a:t>Establishment of the Local Government Revenue Committee</a:t>
            </a:r>
          </a:p>
          <a:p>
            <a:pPr algn="just"/>
            <a:r>
              <a:rPr lang="en-US" dirty="0"/>
              <a:t>Section 93 of the Nigeria Tax Administration Act 2025 provides for the establishment in each Local Government of a State, a Committee known as the Local Government Revenue Committee.</a:t>
            </a:r>
          </a:p>
          <a:p>
            <a:endParaRPr lang="en-US" dirty="0"/>
          </a:p>
          <a:p>
            <a:pPr algn="just"/>
            <a:r>
              <a:rPr lang="en-US" dirty="0"/>
              <a:t>The Committee will be saddled with the responsibility of assessing and collecting all taxes, fines and rates under its jurisdiction and shall account for the amounts collected, in a manner to be prescribed by the Local Government. </a:t>
            </a:r>
          </a:p>
          <a:p>
            <a:pPr algn="just"/>
            <a:endParaRPr lang="en-US" dirty="0"/>
          </a:p>
          <a:p>
            <a:pPr algn="just"/>
            <a:r>
              <a:rPr lang="en-US" b="1" dirty="0"/>
              <a:t>Composition:</a:t>
            </a:r>
          </a:p>
          <a:p>
            <a:pPr algn="just"/>
            <a:r>
              <a:rPr lang="en-US" dirty="0"/>
              <a:t>According to Section 93(2) of the Nigeria Tax Administration Act 2025, the Local Government Revenue shall Comprise:</a:t>
            </a:r>
          </a:p>
          <a:p>
            <a:pPr algn="just"/>
            <a:endParaRPr lang="en-US" dirty="0"/>
          </a:p>
          <a:p>
            <a:pPr marL="457200" indent="-457200" algn="just">
              <a:buFont typeface="Arial" panose="020B0604020202020204" pitchFamily="34" charset="0"/>
              <a:buChar char="•"/>
            </a:pPr>
            <a:r>
              <a:rPr lang="en-US" dirty="0"/>
              <a:t>The Local Government Supervisor for Finance as Chairman </a:t>
            </a:r>
          </a:p>
          <a:p>
            <a:pPr marL="457200" indent="-457200" algn="just">
              <a:buFont typeface="Arial" panose="020B0604020202020204" pitchFamily="34" charset="0"/>
              <a:buChar char="•"/>
            </a:pPr>
            <a:r>
              <a:rPr lang="en-US" dirty="0"/>
              <a:t>Three (3) Local Government Councilors as Members </a:t>
            </a:r>
          </a:p>
          <a:p>
            <a:pPr marL="457200" indent="-457200" algn="just">
              <a:buFont typeface="Arial" panose="020B0604020202020204" pitchFamily="34" charset="0"/>
              <a:buChar char="•"/>
            </a:pPr>
            <a:r>
              <a:rPr lang="en-US" dirty="0"/>
              <a:t>Two (2) Persons experienced in revenue matters nominated by the chairman on their personal merits.</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870154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COMMITEE</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454773"/>
            <a:ext cx="706582" cy="523220"/>
          </a:xfrm>
          <a:prstGeom prst="rect">
            <a:avLst/>
          </a:prstGeom>
          <a:noFill/>
        </p:spPr>
        <p:txBody>
          <a:bodyPr wrap="square" rtlCol="0">
            <a:spAutoFit/>
          </a:bodyPr>
          <a:lstStyle/>
          <a:p>
            <a:r>
              <a:rPr lang="en-US" sz="2800" b="1" dirty="0"/>
              <a:t>9</a:t>
            </a:r>
          </a:p>
        </p:txBody>
      </p:sp>
    </p:spTree>
    <p:extLst>
      <p:ext uri="{BB962C8B-B14F-4D97-AF65-F5344CB8AC3E}">
        <p14:creationId xmlns:p14="http://schemas.microsoft.com/office/powerpoint/2010/main" val="301688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1" name="TextBox 10">
            <a:extLst>
              <a:ext uri="{FF2B5EF4-FFF2-40B4-BE49-F238E27FC236}">
                <a16:creationId xmlns:a16="http://schemas.microsoft.com/office/drawing/2014/main" id="{6B42F587-5B72-4A34-B27B-DEB27730C733}"/>
              </a:ext>
            </a:extLst>
          </p:cNvPr>
          <p:cNvSpPr txBox="1"/>
          <p:nvPr/>
        </p:nvSpPr>
        <p:spPr>
          <a:xfrm>
            <a:off x="4963884" y="3687184"/>
            <a:ext cx="3193143" cy="369332"/>
          </a:xfrm>
          <a:prstGeom prst="rect">
            <a:avLst/>
          </a:prstGeom>
          <a:noFill/>
        </p:spPr>
        <p:txBody>
          <a:bodyPr wrap="square" rtlCol="0">
            <a:spAutoFit/>
          </a:bodyPr>
          <a:lstStyle/>
          <a:p>
            <a:r>
              <a:rPr lang="en-US" b="1" dirty="0">
                <a:solidFill>
                  <a:schemeClr val="bg1"/>
                </a:solidFill>
              </a:rPr>
              <a:t>Digitalization of Tax Filing </a:t>
            </a:r>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870154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COMMITEE</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10</a:t>
            </a:r>
          </a:p>
        </p:txBody>
      </p:sp>
      <p:pic>
        <p:nvPicPr>
          <p:cNvPr id="2" name="Picture 1">
            <a:extLst>
              <a:ext uri="{FF2B5EF4-FFF2-40B4-BE49-F238E27FC236}">
                <a16:creationId xmlns:a16="http://schemas.microsoft.com/office/drawing/2014/main" id="{81BA3093-B25F-435E-87E7-1663B19A0EFA}"/>
              </a:ext>
            </a:extLst>
          </p:cNvPr>
          <p:cNvPicPr>
            <a:picLocks noChangeAspect="1"/>
          </p:cNvPicPr>
          <p:nvPr/>
        </p:nvPicPr>
        <p:blipFill>
          <a:blip r:embed="rId4"/>
          <a:stretch>
            <a:fillRect/>
          </a:stretch>
        </p:blipFill>
        <p:spPr>
          <a:xfrm>
            <a:off x="637739" y="764130"/>
            <a:ext cx="9782175" cy="5801483"/>
          </a:xfrm>
          <a:prstGeom prst="rect">
            <a:avLst/>
          </a:prstGeom>
        </p:spPr>
      </p:pic>
      <p:sp>
        <p:nvSpPr>
          <p:cNvPr id="4" name="TextBox 3">
            <a:extLst>
              <a:ext uri="{FF2B5EF4-FFF2-40B4-BE49-F238E27FC236}">
                <a16:creationId xmlns:a16="http://schemas.microsoft.com/office/drawing/2014/main" id="{806F02B9-B961-4B4F-8E4C-D71181A7F1D9}"/>
              </a:ext>
            </a:extLst>
          </p:cNvPr>
          <p:cNvSpPr txBox="1"/>
          <p:nvPr/>
        </p:nvSpPr>
        <p:spPr>
          <a:xfrm>
            <a:off x="1041892" y="4144449"/>
            <a:ext cx="2227777" cy="461665"/>
          </a:xfrm>
          <a:prstGeom prst="rect">
            <a:avLst/>
          </a:prstGeom>
          <a:noFill/>
        </p:spPr>
        <p:txBody>
          <a:bodyPr wrap="square" rtlCol="0">
            <a:spAutoFit/>
          </a:bodyPr>
          <a:lstStyle/>
          <a:p>
            <a:pPr algn="ctr"/>
            <a:r>
              <a:rPr lang="en-US" sz="2400" b="1" dirty="0"/>
              <a:t>AUTONOMY</a:t>
            </a:r>
          </a:p>
        </p:txBody>
      </p:sp>
      <p:sp>
        <p:nvSpPr>
          <p:cNvPr id="5" name="TextBox 4">
            <a:extLst>
              <a:ext uri="{FF2B5EF4-FFF2-40B4-BE49-F238E27FC236}">
                <a16:creationId xmlns:a16="http://schemas.microsoft.com/office/drawing/2014/main" id="{A3667A6E-977E-434B-8F52-62E4C3B8308F}"/>
              </a:ext>
            </a:extLst>
          </p:cNvPr>
          <p:cNvSpPr txBox="1"/>
          <p:nvPr/>
        </p:nvSpPr>
        <p:spPr>
          <a:xfrm>
            <a:off x="5158053" y="1037751"/>
            <a:ext cx="4217870" cy="954107"/>
          </a:xfrm>
          <a:prstGeom prst="rect">
            <a:avLst/>
          </a:prstGeom>
          <a:noFill/>
        </p:spPr>
        <p:txBody>
          <a:bodyPr wrap="square" rtlCol="0">
            <a:spAutoFit/>
          </a:bodyPr>
          <a:lstStyle/>
          <a:p>
            <a:r>
              <a:rPr lang="en-US" sz="1400" b="1" u="sng" dirty="0">
                <a:solidFill>
                  <a:schemeClr val="bg1"/>
                </a:solidFill>
              </a:rPr>
              <a:t>Operational Autonomy </a:t>
            </a:r>
          </a:p>
          <a:p>
            <a:pPr marL="285750" indent="-285750">
              <a:buFont typeface="Arial" panose="020B0604020202020204" pitchFamily="34" charset="0"/>
              <a:buChar char="•"/>
            </a:pPr>
            <a:r>
              <a:rPr lang="en-US" sz="1400" dirty="0">
                <a:solidFill>
                  <a:schemeClr val="bg1"/>
                </a:solidFill>
              </a:rPr>
              <a:t>Independent of Local Government Treasury </a:t>
            </a:r>
          </a:p>
          <a:p>
            <a:pPr marL="285750" indent="-285750">
              <a:buFont typeface="Arial" panose="020B0604020202020204" pitchFamily="34" charset="0"/>
              <a:buChar char="•"/>
            </a:pPr>
            <a:r>
              <a:rPr lang="en-US" sz="1400" dirty="0">
                <a:solidFill>
                  <a:schemeClr val="bg1"/>
                </a:solidFill>
              </a:rPr>
              <a:t>Operates its own administrative and operational structure </a:t>
            </a:r>
          </a:p>
        </p:txBody>
      </p:sp>
      <p:sp>
        <p:nvSpPr>
          <p:cNvPr id="15" name="TextBox 14">
            <a:extLst>
              <a:ext uri="{FF2B5EF4-FFF2-40B4-BE49-F238E27FC236}">
                <a16:creationId xmlns:a16="http://schemas.microsoft.com/office/drawing/2014/main" id="{A1B1423B-46E0-459E-A7BC-2B8E5E093286}"/>
              </a:ext>
            </a:extLst>
          </p:cNvPr>
          <p:cNvSpPr txBox="1"/>
          <p:nvPr/>
        </p:nvSpPr>
        <p:spPr>
          <a:xfrm>
            <a:off x="5607483" y="2361464"/>
            <a:ext cx="4343738" cy="1169551"/>
          </a:xfrm>
          <a:prstGeom prst="rect">
            <a:avLst/>
          </a:prstGeom>
          <a:noFill/>
        </p:spPr>
        <p:txBody>
          <a:bodyPr wrap="square" rtlCol="0">
            <a:spAutoFit/>
          </a:bodyPr>
          <a:lstStyle/>
          <a:p>
            <a:r>
              <a:rPr lang="en-US" sz="1400" b="1" u="sng" dirty="0">
                <a:solidFill>
                  <a:schemeClr val="bg1"/>
                </a:solidFill>
              </a:rPr>
              <a:t>Financial Autonomy </a:t>
            </a:r>
          </a:p>
          <a:p>
            <a:pPr marL="285750" indent="-285750">
              <a:buFont typeface="Arial" panose="020B0604020202020204" pitchFamily="34" charset="0"/>
              <a:buChar char="•"/>
            </a:pPr>
            <a:r>
              <a:rPr lang="en-US" sz="1400" dirty="0">
                <a:solidFill>
                  <a:schemeClr val="bg1"/>
                </a:solidFill>
              </a:rPr>
              <a:t>Collect and account for revenues directly to the designated Local Government Revenue Account</a:t>
            </a:r>
          </a:p>
          <a:p>
            <a:pPr marL="285750" indent="-285750">
              <a:buFont typeface="Arial" panose="020B0604020202020204" pitchFamily="34" charset="0"/>
              <a:buChar char="•"/>
            </a:pPr>
            <a:r>
              <a:rPr lang="en-US" sz="1400" dirty="0">
                <a:solidFill>
                  <a:schemeClr val="bg1"/>
                </a:solidFill>
              </a:rPr>
              <a:t>Keeps proper records and remits collection in line with prescribed financial procedures </a:t>
            </a:r>
          </a:p>
        </p:txBody>
      </p:sp>
      <p:sp>
        <p:nvSpPr>
          <p:cNvPr id="18" name="TextBox 17">
            <a:extLst>
              <a:ext uri="{FF2B5EF4-FFF2-40B4-BE49-F238E27FC236}">
                <a16:creationId xmlns:a16="http://schemas.microsoft.com/office/drawing/2014/main" id="{252E8632-4586-4B1D-8C43-DF6DC5B58032}"/>
              </a:ext>
            </a:extLst>
          </p:cNvPr>
          <p:cNvSpPr txBox="1"/>
          <p:nvPr/>
        </p:nvSpPr>
        <p:spPr>
          <a:xfrm>
            <a:off x="5818349" y="3898229"/>
            <a:ext cx="4217870" cy="954107"/>
          </a:xfrm>
          <a:prstGeom prst="rect">
            <a:avLst/>
          </a:prstGeom>
          <a:noFill/>
        </p:spPr>
        <p:txBody>
          <a:bodyPr wrap="square" rtlCol="0">
            <a:spAutoFit/>
          </a:bodyPr>
          <a:lstStyle/>
          <a:p>
            <a:r>
              <a:rPr lang="en-US" sz="1400" b="1" u="sng" dirty="0">
                <a:solidFill>
                  <a:schemeClr val="bg1"/>
                </a:solidFill>
              </a:rPr>
              <a:t>Administrative Autonomy </a:t>
            </a:r>
          </a:p>
          <a:p>
            <a:pPr marL="285750" indent="-285750">
              <a:buFont typeface="Arial" panose="020B0604020202020204" pitchFamily="34" charset="0"/>
              <a:buChar char="•"/>
            </a:pPr>
            <a:r>
              <a:rPr lang="en-US" sz="1400" dirty="0">
                <a:solidFill>
                  <a:schemeClr val="bg1"/>
                </a:solidFill>
              </a:rPr>
              <a:t>Oversees its own Staff and Operational Arms </a:t>
            </a:r>
          </a:p>
          <a:p>
            <a:pPr marL="285750" indent="-285750">
              <a:buFont typeface="Arial" panose="020B0604020202020204" pitchFamily="34" charset="0"/>
              <a:buChar char="•"/>
            </a:pPr>
            <a:r>
              <a:rPr lang="en-US" sz="1400" dirty="0">
                <a:solidFill>
                  <a:schemeClr val="bg1"/>
                </a:solidFill>
              </a:rPr>
              <a:t>Set performance target, implement internal control and supervise collection </a:t>
            </a:r>
          </a:p>
        </p:txBody>
      </p:sp>
      <p:sp>
        <p:nvSpPr>
          <p:cNvPr id="19" name="TextBox 18">
            <a:extLst>
              <a:ext uri="{FF2B5EF4-FFF2-40B4-BE49-F238E27FC236}">
                <a16:creationId xmlns:a16="http://schemas.microsoft.com/office/drawing/2014/main" id="{0B6106A0-1504-49B5-AAA4-02C6BB7690AF}"/>
              </a:ext>
            </a:extLst>
          </p:cNvPr>
          <p:cNvSpPr txBox="1"/>
          <p:nvPr/>
        </p:nvSpPr>
        <p:spPr>
          <a:xfrm>
            <a:off x="5670417" y="5225734"/>
            <a:ext cx="4217870" cy="1169551"/>
          </a:xfrm>
          <a:prstGeom prst="rect">
            <a:avLst/>
          </a:prstGeom>
          <a:noFill/>
        </p:spPr>
        <p:txBody>
          <a:bodyPr wrap="square" rtlCol="0">
            <a:spAutoFit/>
          </a:bodyPr>
          <a:lstStyle/>
          <a:p>
            <a:r>
              <a:rPr lang="en-US" sz="1400" b="1" u="sng" dirty="0">
                <a:solidFill>
                  <a:schemeClr val="bg1"/>
                </a:solidFill>
              </a:rPr>
              <a:t>Legal and Accountability  </a:t>
            </a:r>
          </a:p>
          <a:p>
            <a:pPr marL="285750" indent="-285750">
              <a:buFont typeface="Arial" panose="020B0604020202020204" pitchFamily="34" charset="0"/>
              <a:buChar char="•"/>
            </a:pPr>
            <a:r>
              <a:rPr lang="en-US" sz="1400" dirty="0">
                <a:solidFill>
                  <a:schemeClr val="bg1"/>
                </a:solidFill>
              </a:rPr>
              <a:t>Acts within the Taxes, Rates and Levies legally assigned to LGAs under NTA 2025</a:t>
            </a:r>
          </a:p>
          <a:p>
            <a:pPr marL="285750" indent="-285750">
              <a:buFont typeface="Arial" panose="020B0604020202020204" pitchFamily="34" charset="0"/>
              <a:buChar char="•"/>
            </a:pPr>
            <a:r>
              <a:rPr lang="en-US" sz="1400" dirty="0">
                <a:solidFill>
                  <a:schemeClr val="bg1"/>
                </a:solidFill>
              </a:rPr>
              <a:t>Accountable through audits, annual reports and oversight by JSRC and SIRS</a:t>
            </a:r>
          </a:p>
        </p:txBody>
      </p:sp>
    </p:spTree>
    <p:extLst>
      <p:ext uri="{BB962C8B-B14F-4D97-AF65-F5344CB8AC3E}">
        <p14:creationId xmlns:p14="http://schemas.microsoft.com/office/powerpoint/2010/main" val="4080567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90" y="898880"/>
            <a:ext cx="9070258" cy="4524315"/>
          </a:xfrm>
          <a:prstGeom prst="rect">
            <a:avLst/>
          </a:prstGeom>
          <a:noFill/>
        </p:spPr>
        <p:txBody>
          <a:bodyPr wrap="square" rtlCol="0">
            <a:spAutoFit/>
          </a:bodyPr>
          <a:lstStyle/>
          <a:p>
            <a:r>
              <a:rPr lang="en-US" b="1" dirty="0"/>
              <a:t>Assessment, Collection and Accounting of Local Revenues</a:t>
            </a:r>
          </a:p>
          <a:p>
            <a:pPr marL="285750" indent="-285750" algn="just">
              <a:buFont typeface="Arial" panose="020B0604020202020204" pitchFamily="34" charset="0"/>
              <a:buChar char="•"/>
            </a:pPr>
            <a:r>
              <a:rPr lang="en-US" dirty="0"/>
              <a:t>The Local Government Revenue Council shall be responsible for the assessment, collection of all taxes, fines, levies and rates under its jurisdiction and shall account for the amount in a manner prescribed by the Local Government.</a:t>
            </a:r>
          </a:p>
          <a:p>
            <a:pPr algn="just"/>
            <a:endParaRPr lang="en-US" dirty="0"/>
          </a:p>
          <a:p>
            <a:pPr marL="285750" indent="-285750" algn="just">
              <a:buFont typeface="Arial" panose="020B0604020202020204" pitchFamily="34" charset="0"/>
              <a:buChar char="•"/>
            </a:pPr>
            <a:r>
              <a:rPr lang="en-US" dirty="0"/>
              <a:t>Revenue Department under the Local Government Revenue Council shall carry out day to day operations of revenue generation of the Local Government.</a:t>
            </a:r>
          </a:p>
          <a:p>
            <a:pPr algn="just"/>
            <a:endParaRPr lang="en-US" dirty="0"/>
          </a:p>
          <a:p>
            <a:pPr marL="285750" indent="-285750" algn="just">
              <a:buFont typeface="Arial" panose="020B0604020202020204" pitchFamily="34" charset="0"/>
              <a:buChar char="•"/>
            </a:pPr>
            <a:r>
              <a:rPr lang="en-US" dirty="0"/>
              <a:t>Local Government Administrators must:</a:t>
            </a:r>
          </a:p>
          <a:p>
            <a:pPr marL="914400" lvl="1" indent="-457200" algn="just">
              <a:buFont typeface="Wingdings" panose="05000000000000000000" pitchFamily="2" charset="2"/>
              <a:buChar char="ü"/>
            </a:pPr>
            <a:r>
              <a:rPr lang="en-US" dirty="0"/>
              <a:t>Identify the taxes/levies under Local Government Jurisdiction (as defined by the applicable State/Local Laws)</a:t>
            </a:r>
          </a:p>
          <a:p>
            <a:pPr marL="914400" lvl="1" indent="-457200" algn="just">
              <a:buFont typeface="Wingdings" panose="05000000000000000000" pitchFamily="2" charset="2"/>
              <a:buChar char="ü"/>
            </a:pPr>
            <a:r>
              <a:rPr lang="en-US" dirty="0"/>
              <a:t>Ensure proper assessment (i.e. determining tax payers base, rates and measurement </a:t>
            </a:r>
          </a:p>
          <a:p>
            <a:pPr marL="914400" lvl="1" indent="-457200" algn="just">
              <a:buFont typeface="Wingdings" panose="05000000000000000000" pitchFamily="2" charset="2"/>
              <a:buChar char="ü"/>
            </a:pPr>
            <a:r>
              <a:rPr lang="en-US" dirty="0"/>
              <a:t>Ensure collection mechanisms are in place (e.g. payments, enforcement, </a:t>
            </a:r>
            <a:r>
              <a:rPr lang="en-US" dirty="0" err="1"/>
              <a:t>etc</a:t>
            </a:r>
            <a:r>
              <a:rPr lang="en-US" dirty="0"/>
              <a:t>).</a:t>
            </a:r>
          </a:p>
          <a:p>
            <a:pPr marL="914400" lvl="1" indent="-457200" algn="just">
              <a:buFont typeface="Wingdings" panose="05000000000000000000" pitchFamily="2" charset="2"/>
              <a:buChar char="ü"/>
            </a:pPr>
            <a:r>
              <a:rPr lang="en-US" dirty="0"/>
              <a:t>Ensure transparency of collected amounts, separate from but coordinated with the Local Government.</a:t>
            </a:r>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870154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COMMITEE</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496338"/>
            <a:ext cx="706582" cy="523220"/>
          </a:xfrm>
          <a:prstGeom prst="rect">
            <a:avLst/>
          </a:prstGeom>
          <a:noFill/>
        </p:spPr>
        <p:txBody>
          <a:bodyPr wrap="square" rtlCol="0">
            <a:spAutoFit/>
          </a:bodyPr>
          <a:lstStyle/>
          <a:p>
            <a:r>
              <a:rPr lang="en-US" sz="2800" b="1" dirty="0"/>
              <a:t>11</a:t>
            </a:r>
          </a:p>
        </p:txBody>
      </p:sp>
    </p:spTree>
    <p:extLst>
      <p:ext uri="{BB962C8B-B14F-4D97-AF65-F5344CB8AC3E}">
        <p14:creationId xmlns:p14="http://schemas.microsoft.com/office/powerpoint/2010/main" val="928960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90" y="1471193"/>
            <a:ext cx="9070258" cy="3416320"/>
          </a:xfrm>
          <a:prstGeom prst="rect">
            <a:avLst/>
          </a:prstGeom>
          <a:noFill/>
        </p:spPr>
        <p:txBody>
          <a:bodyPr wrap="square" rtlCol="0">
            <a:spAutoFit/>
          </a:bodyPr>
          <a:lstStyle/>
          <a:p>
            <a:r>
              <a:rPr lang="en-US" b="1" dirty="0"/>
              <a:t>Ensuring Coordination and Compliance with National/State Tax Framework </a:t>
            </a:r>
          </a:p>
          <a:p>
            <a:pPr marL="285750" indent="-285750" algn="just">
              <a:buFont typeface="Arial" panose="020B0604020202020204" pitchFamily="34" charset="0"/>
              <a:buChar char="•"/>
            </a:pPr>
            <a:r>
              <a:rPr lang="en-US" dirty="0"/>
              <a:t>Local Government have their jurisdiction but they must align their actions with the broader framework provided by the NTAA and other related Acts. For Instance:</a:t>
            </a:r>
          </a:p>
          <a:p>
            <a:pPr marL="742950" lvl="1" indent="-285750" algn="just">
              <a:buFont typeface="Wingdings" panose="05000000000000000000" pitchFamily="2" charset="2"/>
              <a:buChar char="ü"/>
            </a:pPr>
            <a:endParaRPr lang="en-US" dirty="0"/>
          </a:p>
          <a:p>
            <a:pPr marL="742950" lvl="1" indent="-285750" algn="just">
              <a:buFont typeface="Wingdings" panose="05000000000000000000" pitchFamily="2" charset="2"/>
              <a:buChar char="ü"/>
            </a:pPr>
            <a:r>
              <a:rPr lang="en-US" dirty="0"/>
              <a:t>NTAA emphasizes uniform procedures, registration, TIN issuance, record keeping and inter-agency cooperation across Federal, State and Local Tax Authorities </a:t>
            </a:r>
          </a:p>
          <a:p>
            <a:pPr lvl="1" algn="just"/>
            <a:endParaRPr lang="en-US" dirty="0"/>
          </a:p>
          <a:p>
            <a:pPr marL="742950" lvl="1" indent="-285750" algn="just">
              <a:buFont typeface="Wingdings" panose="05000000000000000000" pitchFamily="2" charset="2"/>
              <a:buChar char="ü"/>
            </a:pPr>
            <a:r>
              <a:rPr lang="en-US" dirty="0"/>
              <a:t>The Local Government Revenue Committee must operate in a way that is consistent with the National Tax System (e.g. Registration of Taxpayers, sharing of data, digitalization as mandated by the Act).</a:t>
            </a:r>
          </a:p>
          <a:p>
            <a:pPr marL="742950" lvl="1" indent="-285750" algn="just">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527365"/>
            <a:ext cx="870154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COMMITTEE___</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12</a:t>
            </a:r>
          </a:p>
        </p:txBody>
      </p:sp>
    </p:spTree>
    <p:extLst>
      <p:ext uri="{BB962C8B-B14F-4D97-AF65-F5344CB8AC3E}">
        <p14:creationId xmlns:p14="http://schemas.microsoft.com/office/powerpoint/2010/main" val="3048922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90" y="1313350"/>
            <a:ext cx="9070258" cy="4801314"/>
          </a:xfrm>
          <a:prstGeom prst="rect">
            <a:avLst/>
          </a:prstGeom>
          <a:noFill/>
        </p:spPr>
        <p:txBody>
          <a:bodyPr wrap="square" rtlCol="0">
            <a:spAutoFit/>
          </a:bodyPr>
          <a:lstStyle/>
          <a:p>
            <a:r>
              <a:rPr lang="en-US" b="1" dirty="0"/>
              <a:t>Pubic Awareness, Tax Payers Education and Enforcement at Local Level </a:t>
            </a:r>
          </a:p>
          <a:p>
            <a:pPr marL="285750" indent="-285750" algn="just">
              <a:buFont typeface="Arial" panose="020B0604020202020204" pitchFamily="34" charset="0"/>
              <a:buChar char="•"/>
            </a:pPr>
            <a:r>
              <a:rPr lang="en-US" dirty="0"/>
              <a:t>Though not expressly stated in the Act, it is implied that Local Government Administrators must run public awareness campaign to inform residents, businesses and individuals about their tax obligations.</a:t>
            </a:r>
          </a:p>
          <a:p>
            <a:pPr marL="285750" indent="-285750" algn="just">
              <a:buFont typeface="Arial" panose="020B0604020202020204" pitchFamily="34" charset="0"/>
              <a:buChar char="•"/>
            </a:pPr>
            <a:r>
              <a:rPr lang="en-US" dirty="0"/>
              <a:t>Ensure effective enforcement mechanism </a:t>
            </a:r>
          </a:p>
          <a:p>
            <a:pPr marL="285750" indent="-285750" algn="just">
              <a:buFont typeface="Arial" panose="020B0604020202020204" pitchFamily="34" charset="0"/>
              <a:buChar char="•"/>
            </a:pPr>
            <a:r>
              <a:rPr lang="en-US" dirty="0"/>
              <a:t>Monitor the local tax base for growth, leakage, non-compliance, etc.</a:t>
            </a:r>
          </a:p>
          <a:p>
            <a:pPr marL="285750" indent="-285750" algn="just">
              <a:buFont typeface="Arial" panose="020B0604020202020204" pitchFamily="34" charset="0"/>
              <a:buChar char="•"/>
            </a:pPr>
            <a:r>
              <a:rPr lang="en-US" dirty="0"/>
              <a:t>Interface with the State and Federal Tax Authorities where there are overlapping issues to ensure smooth tax administration for local tax payers.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algn="just"/>
            <a:r>
              <a:rPr lang="en-US" b="1" dirty="0"/>
              <a:t>Reporting and Remittances to Higher Tiers </a:t>
            </a:r>
          </a:p>
          <a:p>
            <a:pPr marL="285750" indent="-285750" algn="just">
              <a:buFont typeface="Arial" panose="020B0604020202020204" pitchFamily="34" charset="0"/>
              <a:buChar char="•"/>
            </a:pPr>
            <a:r>
              <a:rPr lang="en-US" dirty="0"/>
              <a:t>NTAA allows Tax Authorities to delegate collection and to share information between them </a:t>
            </a:r>
          </a:p>
          <a:p>
            <a:pPr marL="285750" indent="-285750" algn="just">
              <a:buFont typeface="Arial" panose="020B0604020202020204" pitchFamily="34" charset="0"/>
              <a:buChar char="•"/>
            </a:pPr>
            <a:r>
              <a:rPr lang="en-US" dirty="0"/>
              <a:t>Local Government need to maintain records that can be audited by State or Federal Tax Authorities.</a:t>
            </a:r>
          </a:p>
          <a:p>
            <a:pPr algn="just"/>
            <a:endParaRPr lang="en-US" dirty="0"/>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526184"/>
            <a:ext cx="907025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COMMITTEE____</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496338"/>
            <a:ext cx="706582" cy="523220"/>
          </a:xfrm>
          <a:prstGeom prst="rect">
            <a:avLst/>
          </a:prstGeom>
          <a:noFill/>
        </p:spPr>
        <p:txBody>
          <a:bodyPr wrap="square" rtlCol="0">
            <a:spAutoFit/>
          </a:bodyPr>
          <a:lstStyle/>
          <a:p>
            <a:r>
              <a:rPr lang="en-US" sz="2800" b="1" dirty="0"/>
              <a:t>13</a:t>
            </a:r>
          </a:p>
        </p:txBody>
      </p:sp>
    </p:spTree>
    <p:extLst>
      <p:ext uri="{BB962C8B-B14F-4D97-AF65-F5344CB8AC3E}">
        <p14:creationId xmlns:p14="http://schemas.microsoft.com/office/powerpoint/2010/main" val="3609907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90" y="1533684"/>
            <a:ext cx="9070258" cy="3416320"/>
          </a:xfrm>
          <a:prstGeom prst="rect">
            <a:avLst/>
          </a:prstGeom>
          <a:noFill/>
        </p:spPr>
        <p:txBody>
          <a:bodyPr wrap="square" rtlCol="0">
            <a:spAutoFit/>
          </a:bodyPr>
          <a:lstStyle/>
          <a:p>
            <a:r>
              <a:rPr lang="en-US" b="1" dirty="0"/>
              <a:t>Safeguarding Constitutional and Jurisdictional Clarity (Section 3 of NTAA, 2025)</a:t>
            </a:r>
          </a:p>
          <a:p>
            <a:endParaRPr lang="en-US" b="1" dirty="0"/>
          </a:p>
          <a:p>
            <a:pPr marL="285750" indent="-285750" algn="just">
              <a:buFont typeface="Arial" panose="020B0604020202020204" pitchFamily="34" charset="0"/>
              <a:buChar char="•"/>
            </a:pPr>
            <a:r>
              <a:rPr lang="en-US" dirty="0"/>
              <a:t>The Act underscores the need to define which taxes are within the Local Government’s domain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Local Government Administrators must ensure that the Local Government only imposes or collects taxes within its legal mandate and must avoid conflict with State or Federal Tax Authorities </a:t>
            </a:r>
          </a:p>
          <a:p>
            <a:pPr algn="just"/>
            <a:endParaRPr lang="en-US" dirty="0"/>
          </a:p>
          <a:p>
            <a:pPr marL="285750" indent="-285750" algn="just">
              <a:buFont typeface="Arial" panose="020B0604020202020204" pitchFamily="34" charset="0"/>
              <a:buChar char="•"/>
            </a:pPr>
            <a:r>
              <a:rPr lang="en-US" dirty="0"/>
              <a:t>Need to liaise with State Authorities to harmonize Local Tax Laws, regulations and procedures in line with the NTAA</a:t>
            </a:r>
          </a:p>
          <a:p>
            <a:pPr algn="just"/>
            <a:endParaRPr lang="en-US" dirty="0"/>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674574"/>
            <a:ext cx="9554274"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LOCAL GOVERNMENT REVENUE COMMITTEE_____</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440919"/>
            <a:ext cx="706582" cy="523220"/>
          </a:xfrm>
          <a:prstGeom prst="rect">
            <a:avLst/>
          </a:prstGeom>
          <a:noFill/>
        </p:spPr>
        <p:txBody>
          <a:bodyPr wrap="square" rtlCol="0">
            <a:spAutoFit/>
          </a:bodyPr>
          <a:lstStyle/>
          <a:p>
            <a:r>
              <a:rPr lang="en-US" sz="2800" b="1" dirty="0"/>
              <a:t>14</a:t>
            </a:r>
          </a:p>
        </p:txBody>
      </p:sp>
    </p:spTree>
    <p:extLst>
      <p:ext uri="{BB962C8B-B14F-4D97-AF65-F5344CB8AC3E}">
        <p14:creationId xmlns:p14="http://schemas.microsoft.com/office/powerpoint/2010/main" val="148110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89" y="1347217"/>
            <a:ext cx="9692819" cy="5770811"/>
          </a:xfrm>
          <a:prstGeom prst="rect">
            <a:avLst/>
          </a:prstGeom>
          <a:noFill/>
        </p:spPr>
        <p:txBody>
          <a:bodyPr wrap="square" rtlCol="0">
            <a:spAutoFit/>
          </a:bodyPr>
          <a:lstStyle/>
          <a:p>
            <a:pPr algn="just"/>
            <a:r>
              <a:rPr lang="en-US" dirty="0"/>
              <a:t>The State Joints  Revenue Committee (JSRC) is established under Section 95 of the NTA, 2025. It is the institutional framework created to coordinate and harmonize revenue administration between the State government and the Local Governments within the State</a:t>
            </a:r>
          </a:p>
          <a:p>
            <a:pPr algn="just"/>
            <a:endParaRPr lang="en-US" dirty="0"/>
          </a:p>
          <a:p>
            <a:pPr algn="just"/>
            <a:r>
              <a:rPr lang="en-US" dirty="0"/>
              <a:t>The </a:t>
            </a:r>
            <a:r>
              <a:rPr lang="en-US" b="1" dirty="0"/>
              <a:t>State Joint Revenue Committee</a:t>
            </a:r>
            <a:r>
              <a:rPr lang="en-US" dirty="0"/>
              <a:t>, which shall comprise – </a:t>
            </a:r>
          </a:p>
          <a:p>
            <a:pPr algn="just"/>
            <a:endParaRPr lang="en-US" dirty="0"/>
          </a:p>
          <a:p>
            <a:pPr marL="342900" indent="-342900" algn="just">
              <a:lnSpc>
                <a:spcPct val="150000"/>
              </a:lnSpc>
              <a:buAutoNum type="alphaLcParenBoth"/>
            </a:pPr>
            <a:r>
              <a:rPr lang="en-US" dirty="0"/>
              <a:t>The Executive Chairman of the State Service as the chairman ; </a:t>
            </a:r>
          </a:p>
          <a:p>
            <a:pPr marL="342900" indent="-342900" algn="just">
              <a:lnSpc>
                <a:spcPct val="150000"/>
              </a:lnSpc>
              <a:buAutoNum type="alphaLcParenBoth"/>
            </a:pPr>
            <a:r>
              <a:rPr lang="en-US" dirty="0"/>
              <a:t>The Chairmen of the Local Government Revenue Committees; </a:t>
            </a:r>
          </a:p>
          <a:p>
            <a:pPr marL="342900" indent="-342900" algn="just">
              <a:lnSpc>
                <a:spcPct val="150000"/>
              </a:lnSpc>
              <a:buAutoNum type="alphaLcParenBoth"/>
            </a:pPr>
            <a:r>
              <a:rPr lang="en-US" dirty="0"/>
              <a:t>A representative of the agency responsible for local government affairs, not below the rank of a Director; </a:t>
            </a:r>
          </a:p>
          <a:p>
            <a:pPr marL="342900" indent="-342900" algn="just">
              <a:lnSpc>
                <a:spcPct val="150000"/>
              </a:lnSpc>
              <a:buAutoNum type="alphaLcParenBoth"/>
            </a:pPr>
            <a:r>
              <a:rPr lang="en-US" dirty="0"/>
              <a:t>A representative of the Revenue Mobilization Allocation and Fiscal Commission, as an observer; </a:t>
            </a:r>
          </a:p>
          <a:p>
            <a:pPr marL="342900" indent="-342900" algn="just">
              <a:lnSpc>
                <a:spcPct val="150000"/>
              </a:lnSpc>
              <a:buAutoNum type="alphaLcParenBoth"/>
            </a:pPr>
            <a:r>
              <a:rPr lang="en-US" dirty="0"/>
              <a:t>The State Sector Commander of the Federal Road Safety Commission, as an observer;</a:t>
            </a:r>
          </a:p>
          <a:p>
            <a:pPr marL="342900" indent="-342900" algn="just">
              <a:lnSpc>
                <a:spcPct val="150000"/>
              </a:lnSpc>
              <a:buAutoNum type="alphaLcParenBoth"/>
            </a:pPr>
            <a:r>
              <a:rPr lang="en-US" dirty="0"/>
              <a:t> The Legal Adviser of the State Service; and </a:t>
            </a:r>
          </a:p>
          <a:p>
            <a:pPr marL="342900" indent="-342900" algn="just">
              <a:lnSpc>
                <a:spcPct val="150000"/>
              </a:lnSpc>
              <a:buAutoNum type="alphaLcParenBoth"/>
            </a:pPr>
            <a:r>
              <a:rPr lang="en-US" dirty="0"/>
              <a:t>The secretary of the Committee, who shall be a staff of the State Service. </a:t>
            </a:r>
          </a:p>
          <a:p>
            <a:pPr algn="just"/>
            <a:endParaRPr lang="en-US" dirty="0"/>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674574"/>
            <a:ext cx="9554274"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STATE JOINT REVENUE COMMITTEE____________</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642095" y="6621030"/>
            <a:ext cx="706582" cy="523220"/>
          </a:xfrm>
          <a:prstGeom prst="rect">
            <a:avLst/>
          </a:prstGeom>
          <a:noFill/>
        </p:spPr>
        <p:txBody>
          <a:bodyPr wrap="square" rtlCol="0">
            <a:spAutoFit/>
          </a:bodyPr>
          <a:lstStyle/>
          <a:p>
            <a:r>
              <a:rPr lang="en-US" sz="2800" b="1" dirty="0"/>
              <a:t>15</a:t>
            </a:r>
          </a:p>
        </p:txBody>
      </p:sp>
    </p:spTree>
    <p:extLst>
      <p:ext uri="{BB962C8B-B14F-4D97-AF65-F5344CB8AC3E}">
        <p14:creationId xmlns:p14="http://schemas.microsoft.com/office/powerpoint/2010/main" val="3860120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6" name="TextBox 5">
            <a:extLst>
              <a:ext uri="{FF2B5EF4-FFF2-40B4-BE49-F238E27FC236}">
                <a16:creationId xmlns:a16="http://schemas.microsoft.com/office/drawing/2014/main" id="{3F61F4F4-6EB2-47AD-92F6-41453DFEBC2F}"/>
              </a:ext>
            </a:extLst>
          </p:cNvPr>
          <p:cNvSpPr txBox="1"/>
          <p:nvPr/>
        </p:nvSpPr>
        <p:spPr>
          <a:xfrm>
            <a:off x="1002889" y="1347217"/>
            <a:ext cx="9692819" cy="2949525"/>
          </a:xfrm>
          <a:prstGeom prst="rect">
            <a:avLst/>
          </a:prstGeom>
          <a:noFill/>
        </p:spPr>
        <p:txBody>
          <a:bodyPr wrap="square" rtlCol="0">
            <a:spAutoFit/>
          </a:bodyPr>
          <a:lstStyle/>
          <a:p>
            <a:pPr algn="just">
              <a:lnSpc>
                <a:spcPct val="150000"/>
              </a:lnSpc>
            </a:pPr>
            <a:r>
              <a:rPr lang="en-US" b="1" u="sng" dirty="0"/>
              <a:t>Functions of the State Joint Revenue Committee </a:t>
            </a:r>
            <a:endParaRPr lang="en-US" dirty="0"/>
          </a:p>
          <a:p>
            <a:pPr marL="342900" indent="-342900" algn="just">
              <a:lnSpc>
                <a:spcPct val="150000"/>
              </a:lnSpc>
              <a:buAutoNum type="alphaLcParenBoth"/>
            </a:pPr>
            <a:r>
              <a:rPr lang="en-US" dirty="0"/>
              <a:t>Implement decisions of the Joint Revenue Board; </a:t>
            </a:r>
          </a:p>
          <a:p>
            <a:pPr marL="342900" indent="-342900" algn="just">
              <a:lnSpc>
                <a:spcPct val="150000"/>
              </a:lnSpc>
              <a:buAutoNum type="alphaLcParenBoth"/>
            </a:pPr>
            <a:r>
              <a:rPr lang="en-US" dirty="0"/>
              <a:t>Advise the Joint Revenue Board and the State and local governments on revenue matters;</a:t>
            </a:r>
          </a:p>
          <a:p>
            <a:pPr marL="342900" indent="-342900" algn="just">
              <a:lnSpc>
                <a:spcPct val="150000"/>
              </a:lnSpc>
              <a:buAutoNum type="alphaLcParenBoth"/>
            </a:pPr>
            <a:r>
              <a:rPr lang="en-US" dirty="0"/>
              <a:t>Harmonize tax administration in the State; </a:t>
            </a:r>
          </a:p>
          <a:p>
            <a:pPr marL="342900" indent="-342900" algn="just">
              <a:lnSpc>
                <a:spcPct val="150000"/>
              </a:lnSpc>
              <a:buAutoNum type="alphaLcParenBoth"/>
            </a:pPr>
            <a:r>
              <a:rPr lang="en-US" dirty="0"/>
              <a:t>Enlighten members of the public generally on State and local government revenue matters; and </a:t>
            </a:r>
          </a:p>
          <a:p>
            <a:pPr marL="342900" indent="-342900" algn="just">
              <a:lnSpc>
                <a:spcPct val="150000"/>
              </a:lnSpc>
              <a:buAutoNum type="alphaLcParenBoth"/>
            </a:pPr>
            <a:r>
              <a:rPr lang="en-US" dirty="0"/>
              <a:t>Carry out such other functions as may be assigned to it by the Joint Revenue Board</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674574"/>
            <a:ext cx="9554274"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a:ln/>
                <a:solidFill>
                  <a:schemeClr val="accent3"/>
                </a:solidFill>
              </a:rPr>
              <a:t>STATE JOINT REVENUE COMMITTEE____________</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16" name="TextBox 15">
            <a:extLst>
              <a:ext uri="{FF2B5EF4-FFF2-40B4-BE49-F238E27FC236}">
                <a16:creationId xmlns:a16="http://schemas.microsoft.com/office/drawing/2014/main" id="{B6431C04-1E2D-429F-91F0-790010BA6135}"/>
              </a:ext>
            </a:extLst>
          </p:cNvPr>
          <p:cNvSpPr txBox="1"/>
          <p:nvPr/>
        </p:nvSpPr>
        <p:spPr>
          <a:xfrm>
            <a:off x="5766788" y="6440919"/>
            <a:ext cx="706582" cy="523220"/>
          </a:xfrm>
          <a:prstGeom prst="rect">
            <a:avLst/>
          </a:prstGeom>
          <a:noFill/>
        </p:spPr>
        <p:txBody>
          <a:bodyPr wrap="square" rtlCol="0">
            <a:spAutoFit/>
          </a:bodyPr>
          <a:lstStyle/>
          <a:p>
            <a:r>
              <a:rPr lang="en-US" sz="2800" b="1" dirty="0"/>
              <a:t>16</a:t>
            </a:r>
          </a:p>
        </p:txBody>
      </p:sp>
    </p:spTree>
    <p:extLst>
      <p:ext uri="{BB962C8B-B14F-4D97-AF65-F5344CB8AC3E}">
        <p14:creationId xmlns:p14="http://schemas.microsoft.com/office/powerpoint/2010/main" val="364580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2" name="TextBox 11">
            <a:extLst>
              <a:ext uri="{FF2B5EF4-FFF2-40B4-BE49-F238E27FC236}">
                <a16:creationId xmlns:a16="http://schemas.microsoft.com/office/drawing/2014/main" id="{543C3DEC-672A-4AB9-9702-BD9ECC4BBD72}"/>
              </a:ext>
            </a:extLst>
          </p:cNvPr>
          <p:cNvSpPr txBox="1"/>
          <p:nvPr/>
        </p:nvSpPr>
        <p:spPr>
          <a:xfrm>
            <a:off x="6473370" y="4724653"/>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325808"/>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pic>
        <p:nvPicPr>
          <p:cNvPr id="2" name="Picture 1">
            <a:extLst>
              <a:ext uri="{FF2B5EF4-FFF2-40B4-BE49-F238E27FC236}">
                <a16:creationId xmlns:a16="http://schemas.microsoft.com/office/drawing/2014/main" id="{773B4938-9325-4B1D-A3D8-A37EDB1F6FD5}"/>
              </a:ext>
            </a:extLst>
          </p:cNvPr>
          <p:cNvPicPr>
            <a:picLocks noChangeAspect="1"/>
          </p:cNvPicPr>
          <p:nvPr/>
        </p:nvPicPr>
        <p:blipFill>
          <a:blip r:embed="rId4"/>
          <a:stretch>
            <a:fillRect/>
          </a:stretch>
        </p:blipFill>
        <p:spPr>
          <a:xfrm>
            <a:off x="1219505" y="920896"/>
            <a:ext cx="8982391" cy="5902714"/>
          </a:xfrm>
          <a:prstGeom prst="rect">
            <a:avLst/>
          </a:prstGeom>
        </p:spPr>
      </p:pic>
      <p:sp>
        <p:nvSpPr>
          <p:cNvPr id="4" name="TextBox 3">
            <a:extLst>
              <a:ext uri="{FF2B5EF4-FFF2-40B4-BE49-F238E27FC236}">
                <a16:creationId xmlns:a16="http://schemas.microsoft.com/office/drawing/2014/main" id="{2191D608-E14F-4A1B-B050-E58454F59B8F}"/>
              </a:ext>
            </a:extLst>
          </p:cNvPr>
          <p:cNvSpPr txBox="1"/>
          <p:nvPr/>
        </p:nvSpPr>
        <p:spPr>
          <a:xfrm>
            <a:off x="1519084" y="1784546"/>
            <a:ext cx="2846439" cy="1569660"/>
          </a:xfrm>
          <a:prstGeom prst="rect">
            <a:avLst/>
          </a:prstGeom>
          <a:noFill/>
        </p:spPr>
        <p:txBody>
          <a:bodyPr wrap="square" rtlCol="0">
            <a:spAutoFit/>
          </a:bodyPr>
          <a:lstStyle/>
          <a:p>
            <a:r>
              <a:rPr lang="en-US" sz="1600" b="1" u="sng" dirty="0">
                <a:solidFill>
                  <a:schemeClr val="bg2"/>
                </a:solidFill>
              </a:rPr>
              <a:t>Institutional Strengthening </a:t>
            </a:r>
          </a:p>
          <a:p>
            <a:pPr algn="just"/>
            <a:endParaRPr lang="en-US" sz="1600" dirty="0">
              <a:solidFill>
                <a:schemeClr val="bg2"/>
              </a:solidFill>
            </a:endParaRPr>
          </a:p>
          <a:p>
            <a:pPr algn="ctr"/>
            <a:r>
              <a:rPr lang="en-US" sz="1600" dirty="0">
                <a:solidFill>
                  <a:schemeClr val="bg2"/>
                </a:solidFill>
              </a:rPr>
              <a:t>Ensure full establishment and empowerment of the Local Government Revenue Committee </a:t>
            </a:r>
          </a:p>
        </p:txBody>
      </p:sp>
      <p:sp>
        <p:nvSpPr>
          <p:cNvPr id="18" name="TextBox 17">
            <a:extLst>
              <a:ext uri="{FF2B5EF4-FFF2-40B4-BE49-F238E27FC236}">
                <a16:creationId xmlns:a16="http://schemas.microsoft.com/office/drawing/2014/main" id="{4FC7C9A4-2738-4C67-9A4F-F2BDEABD755A}"/>
              </a:ext>
            </a:extLst>
          </p:cNvPr>
          <p:cNvSpPr txBox="1"/>
          <p:nvPr/>
        </p:nvSpPr>
        <p:spPr>
          <a:xfrm>
            <a:off x="4365523" y="1923170"/>
            <a:ext cx="2846439" cy="1569660"/>
          </a:xfrm>
          <a:prstGeom prst="rect">
            <a:avLst/>
          </a:prstGeom>
          <a:noFill/>
        </p:spPr>
        <p:txBody>
          <a:bodyPr wrap="square" rtlCol="0">
            <a:spAutoFit/>
          </a:bodyPr>
          <a:lstStyle/>
          <a:p>
            <a:pPr algn="ctr"/>
            <a:r>
              <a:rPr lang="en-US" sz="1600" b="1" u="sng" dirty="0"/>
              <a:t>Capacity Building </a:t>
            </a:r>
          </a:p>
          <a:p>
            <a:pPr algn="just"/>
            <a:endParaRPr lang="en-US" sz="1600" dirty="0"/>
          </a:p>
          <a:p>
            <a:pPr algn="ctr"/>
            <a:r>
              <a:rPr lang="en-US" sz="1600" dirty="0"/>
              <a:t>Train Revenue Officers on NTA 2025 provisions, digital tools and tax payers engagement </a:t>
            </a:r>
          </a:p>
        </p:txBody>
      </p:sp>
      <p:sp>
        <p:nvSpPr>
          <p:cNvPr id="19" name="TextBox 18">
            <a:extLst>
              <a:ext uri="{FF2B5EF4-FFF2-40B4-BE49-F238E27FC236}">
                <a16:creationId xmlns:a16="http://schemas.microsoft.com/office/drawing/2014/main" id="{17599B92-21A8-409E-9ED4-F79B6FD14FF0}"/>
              </a:ext>
            </a:extLst>
          </p:cNvPr>
          <p:cNvSpPr txBox="1"/>
          <p:nvPr/>
        </p:nvSpPr>
        <p:spPr>
          <a:xfrm>
            <a:off x="7211962" y="1864170"/>
            <a:ext cx="2846439" cy="1323439"/>
          </a:xfrm>
          <a:prstGeom prst="rect">
            <a:avLst/>
          </a:prstGeom>
          <a:noFill/>
        </p:spPr>
        <p:txBody>
          <a:bodyPr wrap="square" rtlCol="0">
            <a:spAutoFit/>
          </a:bodyPr>
          <a:lstStyle/>
          <a:p>
            <a:pPr algn="ctr"/>
            <a:r>
              <a:rPr lang="en-US" sz="1600" b="1" u="sng" dirty="0"/>
              <a:t>Automation</a:t>
            </a:r>
          </a:p>
          <a:p>
            <a:pPr algn="just"/>
            <a:endParaRPr lang="en-US" sz="1600" dirty="0"/>
          </a:p>
          <a:p>
            <a:pPr algn="ctr"/>
            <a:r>
              <a:rPr lang="en-US" sz="1600" dirty="0"/>
              <a:t>Adopt e-revenue platforms for payment, reporting and monitoring.</a:t>
            </a:r>
          </a:p>
        </p:txBody>
      </p:sp>
      <p:sp>
        <p:nvSpPr>
          <p:cNvPr id="22" name="TextBox 21">
            <a:extLst>
              <a:ext uri="{FF2B5EF4-FFF2-40B4-BE49-F238E27FC236}">
                <a16:creationId xmlns:a16="http://schemas.microsoft.com/office/drawing/2014/main" id="{5DA78C2A-C366-4E20-9D8E-0617768051C0}"/>
              </a:ext>
            </a:extLst>
          </p:cNvPr>
          <p:cNvSpPr txBox="1"/>
          <p:nvPr/>
        </p:nvSpPr>
        <p:spPr>
          <a:xfrm>
            <a:off x="2920349" y="4288455"/>
            <a:ext cx="2846439" cy="1323439"/>
          </a:xfrm>
          <a:prstGeom prst="rect">
            <a:avLst/>
          </a:prstGeom>
          <a:noFill/>
        </p:spPr>
        <p:txBody>
          <a:bodyPr wrap="square" rtlCol="0">
            <a:spAutoFit/>
          </a:bodyPr>
          <a:lstStyle/>
          <a:p>
            <a:pPr algn="ctr"/>
            <a:r>
              <a:rPr lang="en-US" sz="1600" b="1" u="sng" dirty="0">
                <a:solidFill>
                  <a:schemeClr val="bg2"/>
                </a:solidFill>
              </a:rPr>
              <a:t>Taxpayers Engagement </a:t>
            </a:r>
          </a:p>
          <a:p>
            <a:pPr algn="just"/>
            <a:endParaRPr lang="en-US" sz="1600" dirty="0">
              <a:solidFill>
                <a:schemeClr val="bg2"/>
              </a:solidFill>
            </a:endParaRPr>
          </a:p>
          <a:p>
            <a:pPr algn="ctr"/>
            <a:r>
              <a:rPr lang="en-US" sz="1600" dirty="0">
                <a:solidFill>
                  <a:schemeClr val="bg2"/>
                </a:solidFill>
              </a:rPr>
              <a:t>Conduct sensitization and education to encourage voluntary compliance </a:t>
            </a:r>
          </a:p>
        </p:txBody>
      </p:sp>
      <p:sp>
        <p:nvSpPr>
          <p:cNvPr id="23" name="TextBox 22">
            <a:extLst>
              <a:ext uri="{FF2B5EF4-FFF2-40B4-BE49-F238E27FC236}">
                <a16:creationId xmlns:a16="http://schemas.microsoft.com/office/drawing/2014/main" id="{6F623CBC-58AF-4726-B89F-496A87B04D1E}"/>
              </a:ext>
            </a:extLst>
          </p:cNvPr>
          <p:cNvSpPr txBox="1"/>
          <p:nvPr/>
        </p:nvSpPr>
        <p:spPr>
          <a:xfrm>
            <a:off x="5773994" y="4288455"/>
            <a:ext cx="2846439" cy="1569660"/>
          </a:xfrm>
          <a:prstGeom prst="rect">
            <a:avLst/>
          </a:prstGeom>
          <a:noFill/>
        </p:spPr>
        <p:txBody>
          <a:bodyPr wrap="square" rtlCol="0">
            <a:spAutoFit/>
          </a:bodyPr>
          <a:lstStyle/>
          <a:p>
            <a:pPr algn="ctr"/>
            <a:r>
              <a:rPr lang="en-US" sz="1600" b="1" u="sng" dirty="0"/>
              <a:t>Compliance &amp; Accountability</a:t>
            </a:r>
          </a:p>
          <a:p>
            <a:pPr algn="just"/>
            <a:endParaRPr lang="en-US" sz="1600" dirty="0"/>
          </a:p>
          <a:p>
            <a:pPr algn="ctr"/>
            <a:r>
              <a:rPr lang="en-US" sz="1600" dirty="0"/>
              <a:t>Regular auditing, record-keeping and transparent reporting</a:t>
            </a:r>
            <a:r>
              <a:rPr lang="en-US" sz="1600" dirty="0">
                <a:solidFill>
                  <a:schemeClr val="bg2"/>
                </a:solidFill>
              </a:rPr>
              <a:t>.</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9199006"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chemeClr val="accent3"/>
                </a:solidFill>
              </a:rPr>
              <a:t>LOCAL GOVERNMENT’S ROLE IN EFFECTIVE </a:t>
            </a:r>
            <a:r>
              <a:rPr lang="en-US" sz="2400" b="1" u="sng" dirty="0">
                <a:ln/>
                <a:solidFill>
                  <a:schemeClr val="accent3"/>
                </a:solidFill>
              </a:rPr>
              <a:t>IMPLEMENTATION  OF TAX REFORMS___________________ </a:t>
            </a:r>
          </a:p>
        </p:txBody>
      </p:sp>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17</a:t>
            </a:r>
          </a:p>
        </p:txBody>
      </p:sp>
    </p:spTree>
    <p:extLst>
      <p:ext uri="{BB962C8B-B14F-4D97-AF65-F5344CB8AC3E}">
        <p14:creationId xmlns:p14="http://schemas.microsoft.com/office/powerpoint/2010/main" val="3046161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2" name="TextBox 11">
            <a:extLst>
              <a:ext uri="{FF2B5EF4-FFF2-40B4-BE49-F238E27FC236}">
                <a16:creationId xmlns:a16="http://schemas.microsoft.com/office/drawing/2014/main" id="{543C3DEC-672A-4AB9-9702-BD9ECC4BBD72}"/>
              </a:ext>
            </a:extLst>
          </p:cNvPr>
          <p:cNvSpPr txBox="1"/>
          <p:nvPr/>
        </p:nvSpPr>
        <p:spPr>
          <a:xfrm>
            <a:off x="6473370" y="4724653"/>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325808"/>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8701549"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u="sng" dirty="0">
                <a:ln/>
                <a:solidFill>
                  <a:schemeClr val="accent3"/>
                </a:solidFill>
              </a:rPr>
              <a:t>CHALLENGES TO IMPLEMENTATION OF TAX REFORMS</a:t>
            </a:r>
          </a:p>
        </p:txBody>
      </p:sp>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18</a:t>
            </a:r>
          </a:p>
        </p:txBody>
      </p:sp>
      <p:pic>
        <p:nvPicPr>
          <p:cNvPr id="5" name="Picture 4">
            <a:extLst>
              <a:ext uri="{FF2B5EF4-FFF2-40B4-BE49-F238E27FC236}">
                <a16:creationId xmlns:a16="http://schemas.microsoft.com/office/drawing/2014/main" id="{D9D6D1C2-CB00-4239-8BEE-C265F9591FA1}"/>
              </a:ext>
            </a:extLst>
          </p:cNvPr>
          <p:cNvPicPr>
            <a:picLocks noChangeAspect="1"/>
          </p:cNvPicPr>
          <p:nvPr/>
        </p:nvPicPr>
        <p:blipFill>
          <a:blip r:embed="rId4"/>
          <a:stretch>
            <a:fillRect/>
          </a:stretch>
        </p:blipFill>
        <p:spPr>
          <a:xfrm>
            <a:off x="9888281" y="5589639"/>
            <a:ext cx="2350958" cy="1342005"/>
          </a:xfrm>
          <a:prstGeom prst="rect">
            <a:avLst/>
          </a:prstGeom>
        </p:spPr>
      </p:pic>
      <p:graphicFrame>
        <p:nvGraphicFramePr>
          <p:cNvPr id="8" name="Table 7">
            <a:extLst>
              <a:ext uri="{FF2B5EF4-FFF2-40B4-BE49-F238E27FC236}">
                <a16:creationId xmlns:a16="http://schemas.microsoft.com/office/drawing/2014/main" id="{80825724-4D7F-46AD-B5B9-BA84473099EF}"/>
              </a:ext>
            </a:extLst>
          </p:cNvPr>
          <p:cNvGraphicFramePr>
            <a:graphicFrameLocks noGrp="1"/>
          </p:cNvGraphicFramePr>
          <p:nvPr>
            <p:extLst>
              <p:ext uri="{D42A27DB-BD31-4B8C-83A1-F6EECF244321}">
                <p14:modId xmlns:p14="http://schemas.microsoft.com/office/powerpoint/2010/main" val="1822018941"/>
              </p:ext>
            </p:extLst>
          </p:nvPr>
        </p:nvGraphicFramePr>
        <p:xfrm>
          <a:off x="634502" y="787010"/>
          <a:ext cx="10264572" cy="5083989"/>
        </p:xfrm>
        <a:graphic>
          <a:graphicData uri="http://schemas.openxmlformats.org/drawingml/2006/table">
            <a:tbl>
              <a:tblPr firstRow="1" bandRow="1">
                <a:tableStyleId>{B301B821-A1FF-4177-AEE7-76D212191A09}</a:tableStyleId>
              </a:tblPr>
              <a:tblGrid>
                <a:gridCol w="692853">
                  <a:extLst>
                    <a:ext uri="{9D8B030D-6E8A-4147-A177-3AD203B41FA5}">
                      <a16:colId xmlns:a16="http://schemas.microsoft.com/office/drawing/2014/main" val="1426826360"/>
                    </a:ext>
                  </a:extLst>
                </a:gridCol>
                <a:gridCol w="4943753">
                  <a:extLst>
                    <a:ext uri="{9D8B030D-6E8A-4147-A177-3AD203B41FA5}">
                      <a16:colId xmlns:a16="http://schemas.microsoft.com/office/drawing/2014/main" val="1578860057"/>
                    </a:ext>
                  </a:extLst>
                </a:gridCol>
                <a:gridCol w="4627966">
                  <a:extLst>
                    <a:ext uri="{9D8B030D-6E8A-4147-A177-3AD203B41FA5}">
                      <a16:colId xmlns:a16="http://schemas.microsoft.com/office/drawing/2014/main" val="4140755470"/>
                    </a:ext>
                  </a:extLst>
                </a:gridCol>
              </a:tblGrid>
              <a:tr h="420549">
                <a:tc>
                  <a:txBody>
                    <a:bodyPr/>
                    <a:lstStyle/>
                    <a:p>
                      <a:pPr algn="ctr"/>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Challenges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Impact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185265"/>
                  </a:ext>
                </a:extLst>
              </a:tr>
              <a:tr h="376422">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Political Interference in Revenue Collection</a:t>
                      </a:r>
                      <a:r>
                        <a:rPr lang="en-US" dirty="0"/>
                        <a:t>:</a:t>
                      </a:r>
                      <a:r>
                        <a:rPr lang="en-US" b="1" dirty="0"/>
                        <a:t> </a:t>
                      </a:r>
                      <a:r>
                        <a:rPr lang="en-US" dirty="0"/>
                        <a:t>Some Political office holders attempts to influence the appointment of revenue officers, award of contracts or the allocation of collected 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This undermines the autonomy of the Local government Revenue Committee (LGRC) as guaranteed by Section 93 of the NTA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783789"/>
                  </a:ext>
                </a:extLst>
              </a:tr>
              <a:tr h="376422">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Limited technical and ICT capacity: </a:t>
                      </a:r>
                      <a:r>
                        <a:rPr lang="en-US" dirty="0"/>
                        <a:t>Many local Government Revenue Departments lack trained personnel and adequate infrastructure to implement the digital reforms envisioned by the NTA 2025.</a:t>
                      </a:r>
                    </a:p>
                    <a:p>
                      <a:pPr algn="just"/>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Inability to integrate with state e-tax platforms and Joint State Revenue Committee (JSRC) systems </a:t>
                      </a:r>
                    </a:p>
                    <a:p>
                      <a:pPr algn="just"/>
                      <a:endParaRPr lang="en-US" dirty="0"/>
                    </a:p>
                    <a:p>
                      <a:pPr algn="just"/>
                      <a:r>
                        <a:rPr lang="en-US" b="1" dirty="0"/>
                        <a:t>Example: </a:t>
                      </a:r>
                      <a:r>
                        <a:rPr lang="en-US" b="0" dirty="0"/>
                        <a:t>LGAs still using manual receipts instead of centralized electronic invoicing and payment systems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862953"/>
                  </a:ext>
                </a:extLst>
              </a:tr>
              <a:tr h="376422">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Weak Record Keeping System: </a:t>
                      </a:r>
                      <a:r>
                        <a:rPr lang="en-US" b="0" dirty="0"/>
                        <a:t>Poor documentation and absence of unified taxpayer database makes it difficult to track payments, arrears or defaulters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a:t>Disorganized taxpayer records lead to inefficient assessments and collections, hampers reconciliation with State and Federal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749129"/>
                  </a:ext>
                </a:extLst>
              </a:tr>
            </a:tbl>
          </a:graphicData>
        </a:graphic>
      </p:graphicFrame>
    </p:spTree>
    <p:extLst>
      <p:ext uri="{BB962C8B-B14F-4D97-AF65-F5344CB8AC3E}">
        <p14:creationId xmlns:p14="http://schemas.microsoft.com/office/powerpoint/2010/main" val="3644644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550EFEB7-5003-4811-A7EA-D08671FF306D}"/>
              </a:ext>
            </a:extLst>
          </p:cNvPr>
          <p:cNvPicPr>
            <a:picLocks noChangeAspect="1"/>
          </p:cNvPicPr>
          <p:nvPr/>
        </p:nvPicPr>
        <p:blipFill>
          <a:blip r:embed="rId2"/>
          <a:stretch>
            <a:fillRect/>
          </a:stretch>
        </p:blipFill>
        <p:spPr>
          <a:xfrm>
            <a:off x="28575" y="2583543"/>
            <a:ext cx="12134850" cy="4274457"/>
          </a:xfrm>
          <a:prstGeom prst="rect">
            <a:avLst/>
          </a:prstGeom>
        </p:spPr>
      </p:pic>
      <p:sp>
        <p:nvSpPr>
          <p:cNvPr id="55" name="TextBox 54">
            <a:extLst>
              <a:ext uri="{FF2B5EF4-FFF2-40B4-BE49-F238E27FC236}">
                <a16:creationId xmlns:a16="http://schemas.microsoft.com/office/drawing/2014/main" id="{A8DE6561-78AC-45AB-923C-73C4E6517C5D}"/>
              </a:ext>
            </a:extLst>
          </p:cNvPr>
          <p:cNvSpPr txBox="1"/>
          <p:nvPr/>
        </p:nvSpPr>
        <p:spPr>
          <a:xfrm>
            <a:off x="1297857" y="290363"/>
            <a:ext cx="9320981" cy="51444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u="sng" dirty="0">
                <a:ln/>
                <a:solidFill>
                  <a:schemeClr val="accent3"/>
                </a:solidFill>
              </a:rPr>
              <a:t>OUTLINE</a:t>
            </a:r>
            <a:r>
              <a:rPr lang="en-US" sz="2000" b="1" dirty="0">
                <a:ln/>
                <a:solidFill>
                  <a:schemeClr val="accent3"/>
                </a:solidFill>
              </a:rPr>
              <a:t> </a:t>
            </a:r>
          </a:p>
          <a:p>
            <a:pPr marL="285750" indent="-285750">
              <a:lnSpc>
                <a:spcPct val="150000"/>
              </a:lnSpc>
              <a:buFont typeface="Arial" panose="020B0604020202020204" pitchFamily="34" charset="0"/>
              <a:buChar char="•"/>
            </a:pPr>
            <a:r>
              <a:rPr lang="en-US" sz="2000" b="1" dirty="0">
                <a:ln/>
                <a:solidFill>
                  <a:schemeClr val="accent3"/>
                </a:solidFill>
              </a:rPr>
              <a:t>Introduction</a:t>
            </a:r>
          </a:p>
          <a:p>
            <a:pPr marL="285750" indent="-285750">
              <a:lnSpc>
                <a:spcPct val="150000"/>
              </a:lnSpc>
              <a:buFont typeface="Arial" panose="020B0604020202020204" pitchFamily="34" charset="0"/>
              <a:buChar char="•"/>
            </a:pPr>
            <a:r>
              <a:rPr lang="en-US" sz="2000" b="1" dirty="0">
                <a:ln/>
                <a:solidFill>
                  <a:schemeClr val="accent3"/>
                </a:solidFill>
              </a:rPr>
              <a:t>Objectives</a:t>
            </a:r>
          </a:p>
          <a:p>
            <a:pPr marL="285750" indent="-285750">
              <a:lnSpc>
                <a:spcPct val="150000"/>
              </a:lnSpc>
              <a:buFont typeface="Arial" panose="020B0604020202020204" pitchFamily="34" charset="0"/>
              <a:buChar char="•"/>
            </a:pPr>
            <a:r>
              <a:rPr lang="en-US" sz="2000" b="1" dirty="0">
                <a:ln/>
                <a:solidFill>
                  <a:schemeClr val="accent3"/>
                </a:solidFill>
              </a:rPr>
              <a:t>Statement of Facts</a:t>
            </a:r>
          </a:p>
          <a:p>
            <a:pPr marL="285750" indent="-285750">
              <a:lnSpc>
                <a:spcPct val="150000"/>
              </a:lnSpc>
              <a:buFont typeface="Arial" panose="020B0604020202020204" pitchFamily="34" charset="0"/>
              <a:buChar char="•"/>
            </a:pPr>
            <a:r>
              <a:rPr lang="en-US" sz="2000" b="1" dirty="0">
                <a:ln/>
                <a:solidFill>
                  <a:schemeClr val="accent3"/>
                </a:solidFill>
              </a:rPr>
              <a:t>Definition of Key Terms </a:t>
            </a:r>
          </a:p>
          <a:p>
            <a:pPr marL="285750" indent="-285750">
              <a:lnSpc>
                <a:spcPct val="150000"/>
              </a:lnSpc>
              <a:buFont typeface="Arial" panose="020B0604020202020204" pitchFamily="34" charset="0"/>
              <a:buChar char="•"/>
            </a:pPr>
            <a:r>
              <a:rPr lang="en-US" sz="2000" b="1" dirty="0">
                <a:ln/>
                <a:solidFill>
                  <a:schemeClr val="accent3"/>
                </a:solidFill>
              </a:rPr>
              <a:t>Key Provisions of the Act </a:t>
            </a:r>
          </a:p>
          <a:p>
            <a:pPr marL="285750" indent="-285750">
              <a:lnSpc>
                <a:spcPct val="150000"/>
              </a:lnSpc>
              <a:buFont typeface="Arial" panose="020B0604020202020204" pitchFamily="34" charset="0"/>
              <a:buChar char="•"/>
            </a:pPr>
            <a:r>
              <a:rPr lang="en-US" sz="2000" b="1" dirty="0">
                <a:ln/>
                <a:solidFill>
                  <a:schemeClr val="accent3"/>
                </a:solidFill>
              </a:rPr>
              <a:t>Local Government Revenues Committee</a:t>
            </a:r>
          </a:p>
          <a:p>
            <a:pPr marL="285750" indent="-285750">
              <a:lnSpc>
                <a:spcPct val="150000"/>
              </a:lnSpc>
              <a:buFont typeface="Arial" panose="020B0604020202020204" pitchFamily="34" charset="0"/>
              <a:buChar char="•"/>
            </a:pPr>
            <a:r>
              <a:rPr lang="en-US" sz="2000" b="1" dirty="0">
                <a:ln/>
                <a:solidFill>
                  <a:schemeClr val="accent3"/>
                </a:solidFill>
              </a:rPr>
              <a:t>Local Government’s Role in Effective Implementation of Tax Reforms </a:t>
            </a:r>
          </a:p>
          <a:p>
            <a:pPr marL="285750" indent="-285750">
              <a:lnSpc>
                <a:spcPct val="150000"/>
              </a:lnSpc>
              <a:buFont typeface="Arial" panose="020B0604020202020204" pitchFamily="34" charset="0"/>
              <a:buChar char="•"/>
            </a:pPr>
            <a:r>
              <a:rPr lang="en-US" sz="2000" b="1" dirty="0">
                <a:ln/>
                <a:solidFill>
                  <a:schemeClr val="accent3"/>
                </a:solidFill>
              </a:rPr>
              <a:t>Challenges to Implementation of Tax Reforms  </a:t>
            </a:r>
          </a:p>
          <a:p>
            <a:pPr marL="285750" indent="-285750">
              <a:lnSpc>
                <a:spcPct val="150000"/>
              </a:lnSpc>
              <a:buFont typeface="Arial" panose="020B0604020202020204" pitchFamily="34" charset="0"/>
              <a:buChar char="•"/>
            </a:pPr>
            <a:r>
              <a:rPr lang="en-US" sz="2000" b="1" dirty="0">
                <a:ln/>
                <a:solidFill>
                  <a:schemeClr val="accent3"/>
                </a:solidFill>
              </a:rPr>
              <a:t>Strategies for Overcoming Challenges </a:t>
            </a:r>
          </a:p>
          <a:p>
            <a:pPr marL="285750" indent="-285750">
              <a:lnSpc>
                <a:spcPct val="150000"/>
              </a:lnSpc>
              <a:buFont typeface="Arial" panose="020B0604020202020204" pitchFamily="34" charset="0"/>
              <a:buChar char="•"/>
            </a:pPr>
            <a:r>
              <a:rPr lang="en-US" sz="2000" b="1" dirty="0">
                <a:ln/>
                <a:solidFill>
                  <a:schemeClr val="accent3"/>
                </a:solidFill>
              </a:rPr>
              <a:t>Conclusion </a:t>
            </a:r>
          </a:p>
        </p:txBody>
      </p:sp>
      <p:pic>
        <p:nvPicPr>
          <p:cNvPr id="4" name="Picture 3">
            <a:extLst>
              <a:ext uri="{FF2B5EF4-FFF2-40B4-BE49-F238E27FC236}">
                <a16:creationId xmlns:a16="http://schemas.microsoft.com/office/drawing/2014/main" id="{D706A55D-4B81-45C7-9E6E-BFD8031EA58F}"/>
              </a:ext>
            </a:extLst>
          </p:cNvPr>
          <p:cNvPicPr>
            <a:picLocks noChangeAspect="1"/>
          </p:cNvPicPr>
          <p:nvPr/>
        </p:nvPicPr>
        <p:blipFill>
          <a:blip r:embed="rId3"/>
          <a:stretch>
            <a:fillRect/>
          </a:stretch>
        </p:blipFill>
        <p:spPr>
          <a:xfrm>
            <a:off x="10472304" y="0"/>
            <a:ext cx="1662546" cy="1221017"/>
          </a:xfrm>
          <a:prstGeom prst="rect">
            <a:avLst/>
          </a:prstGeom>
        </p:spPr>
      </p:pic>
      <p:sp>
        <p:nvSpPr>
          <p:cNvPr id="2" name="TextBox 1">
            <a:extLst>
              <a:ext uri="{FF2B5EF4-FFF2-40B4-BE49-F238E27FC236}">
                <a16:creationId xmlns:a16="http://schemas.microsoft.com/office/drawing/2014/main" id="{2583762A-2EAF-4EAC-9D8C-2D2D9948AE4B}"/>
              </a:ext>
            </a:extLst>
          </p:cNvPr>
          <p:cNvSpPr txBox="1"/>
          <p:nvPr/>
        </p:nvSpPr>
        <p:spPr>
          <a:xfrm>
            <a:off x="6096000" y="6404281"/>
            <a:ext cx="706582" cy="523220"/>
          </a:xfrm>
          <a:prstGeom prst="rect">
            <a:avLst/>
          </a:prstGeom>
          <a:noFill/>
        </p:spPr>
        <p:txBody>
          <a:bodyPr wrap="square" rtlCol="0">
            <a:spAutoFit/>
          </a:bodyPr>
          <a:lstStyle/>
          <a:p>
            <a:r>
              <a:rPr lang="en-US" sz="2800" b="1" dirty="0"/>
              <a:t>1</a:t>
            </a:r>
          </a:p>
        </p:txBody>
      </p:sp>
    </p:spTree>
    <p:extLst>
      <p:ext uri="{BB962C8B-B14F-4D97-AF65-F5344CB8AC3E}">
        <p14:creationId xmlns:p14="http://schemas.microsoft.com/office/powerpoint/2010/main" val="239753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2" name="TextBox 11">
            <a:extLst>
              <a:ext uri="{FF2B5EF4-FFF2-40B4-BE49-F238E27FC236}">
                <a16:creationId xmlns:a16="http://schemas.microsoft.com/office/drawing/2014/main" id="{543C3DEC-672A-4AB9-9702-BD9ECC4BBD72}"/>
              </a:ext>
            </a:extLst>
          </p:cNvPr>
          <p:cNvSpPr txBox="1"/>
          <p:nvPr/>
        </p:nvSpPr>
        <p:spPr>
          <a:xfrm>
            <a:off x="6473370" y="4724653"/>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325808"/>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1138027" y="386425"/>
            <a:ext cx="8701549"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u="sng" dirty="0">
                <a:ln/>
                <a:solidFill>
                  <a:schemeClr val="accent3"/>
                </a:solidFill>
              </a:rPr>
              <a:t>CHALLENGES TO IMPLEMENTATION OF TAX REFORMS</a:t>
            </a:r>
          </a:p>
        </p:txBody>
      </p:sp>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19</a:t>
            </a:r>
          </a:p>
        </p:txBody>
      </p:sp>
      <p:pic>
        <p:nvPicPr>
          <p:cNvPr id="5" name="Picture 4">
            <a:extLst>
              <a:ext uri="{FF2B5EF4-FFF2-40B4-BE49-F238E27FC236}">
                <a16:creationId xmlns:a16="http://schemas.microsoft.com/office/drawing/2014/main" id="{D9D6D1C2-CB00-4239-8BEE-C265F9591FA1}"/>
              </a:ext>
            </a:extLst>
          </p:cNvPr>
          <p:cNvPicPr>
            <a:picLocks noChangeAspect="1"/>
          </p:cNvPicPr>
          <p:nvPr/>
        </p:nvPicPr>
        <p:blipFill>
          <a:blip r:embed="rId4"/>
          <a:stretch>
            <a:fillRect/>
          </a:stretch>
        </p:blipFill>
        <p:spPr>
          <a:xfrm>
            <a:off x="7779352" y="4385793"/>
            <a:ext cx="4459887" cy="2545852"/>
          </a:xfrm>
          <a:prstGeom prst="rect">
            <a:avLst/>
          </a:prstGeom>
        </p:spPr>
      </p:pic>
      <p:graphicFrame>
        <p:nvGraphicFramePr>
          <p:cNvPr id="8" name="Table 7">
            <a:extLst>
              <a:ext uri="{FF2B5EF4-FFF2-40B4-BE49-F238E27FC236}">
                <a16:creationId xmlns:a16="http://schemas.microsoft.com/office/drawing/2014/main" id="{80825724-4D7F-46AD-B5B9-BA84473099EF}"/>
              </a:ext>
            </a:extLst>
          </p:cNvPr>
          <p:cNvGraphicFramePr>
            <a:graphicFrameLocks noGrp="1"/>
          </p:cNvGraphicFramePr>
          <p:nvPr>
            <p:extLst>
              <p:ext uri="{D42A27DB-BD31-4B8C-83A1-F6EECF244321}">
                <p14:modId xmlns:p14="http://schemas.microsoft.com/office/powerpoint/2010/main" val="3544213455"/>
              </p:ext>
            </p:extLst>
          </p:nvPr>
        </p:nvGraphicFramePr>
        <p:xfrm>
          <a:off x="634502" y="1142181"/>
          <a:ext cx="10264572" cy="3346629"/>
        </p:xfrm>
        <a:graphic>
          <a:graphicData uri="http://schemas.openxmlformats.org/drawingml/2006/table">
            <a:tbl>
              <a:tblPr firstRow="1" bandRow="1">
                <a:tableStyleId>{B301B821-A1FF-4177-AEE7-76D212191A09}</a:tableStyleId>
              </a:tblPr>
              <a:tblGrid>
                <a:gridCol w="692853">
                  <a:extLst>
                    <a:ext uri="{9D8B030D-6E8A-4147-A177-3AD203B41FA5}">
                      <a16:colId xmlns:a16="http://schemas.microsoft.com/office/drawing/2014/main" val="1426826360"/>
                    </a:ext>
                  </a:extLst>
                </a:gridCol>
                <a:gridCol w="4943753">
                  <a:extLst>
                    <a:ext uri="{9D8B030D-6E8A-4147-A177-3AD203B41FA5}">
                      <a16:colId xmlns:a16="http://schemas.microsoft.com/office/drawing/2014/main" val="1578860057"/>
                    </a:ext>
                  </a:extLst>
                </a:gridCol>
                <a:gridCol w="4627966">
                  <a:extLst>
                    <a:ext uri="{9D8B030D-6E8A-4147-A177-3AD203B41FA5}">
                      <a16:colId xmlns:a16="http://schemas.microsoft.com/office/drawing/2014/main" val="4140755470"/>
                    </a:ext>
                  </a:extLst>
                </a:gridCol>
              </a:tblGrid>
              <a:tr h="420549">
                <a:tc>
                  <a:txBody>
                    <a:bodyPr/>
                    <a:lstStyle/>
                    <a:p>
                      <a:pPr algn="ctr"/>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Challenges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Impact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185265"/>
                  </a:ext>
                </a:extLst>
              </a:tr>
              <a:tr h="376422">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Low public Trust and Tax Awareness: </a:t>
                      </a:r>
                      <a:r>
                        <a:rPr lang="en-US" b="0" dirty="0"/>
                        <a:t>Many residents and small business operators perceive local taxes as burdensome or exploitative.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dirty="0"/>
                        <a:t>Poor voluntary compliance and resistance to payment </a:t>
                      </a:r>
                    </a:p>
                    <a:p>
                      <a:pPr marL="285750" indent="-285750" algn="just">
                        <a:buFont typeface="Arial" panose="020B0604020202020204" pitchFamily="34" charset="0"/>
                        <a:buChar char="•"/>
                      </a:pPr>
                      <a:r>
                        <a:rPr lang="en-US" dirty="0"/>
                        <a:t>Increase in tax evasion and informal economic activities </a:t>
                      </a:r>
                    </a:p>
                    <a:p>
                      <a:pPr marL="285750" indent="-285750" algn="just">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783789"/>
                  </a:ext>
                </a:extLst>
              </a:tr>
              <a:tr h="376422">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Fragmented Revenue Collection: </a:t>
                      </a:r>
                      <a:r>
                        <a:rPr lang="en-US" b="0" dirty="0"/>
                        <a:t>Engagement of multiple agents, consultants and task forces to collect revenue without coordination and proper oversight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b="0" dirty="0"/>
                        <a:t>Multiple taxation, extortion, harassment, and conflict with tax payers.</a:t>
                      </a:r>
                    </a:p>
                    <a:p>
                      <a:pPr marL="285750" indent="-285750" algn="just">
                        <a:buFont typeface="Arial" panose="020B0604020202020204" pitchFamily="34" charset="0"/>
                        <a:buChar char="•"/>
                      </a:pPr>
                      <a:r>
                        <a:rPr lang="en-US" b="0" dirty="0"/>
                        <a:t>Violates the harmonization principles under Section 92 and 93 of the NTA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862953"/>
                  </a:ext>
                </a:extLst>
              </a:tr>
            </a:tbl>
          </a:graphicData>
        </a:graphic>
      </p:graphicFrame>
    </p:spTree>
    <p:extLst>
      <p:ext uri="{BB962C8B-B14F-4D97-AF65-F5344CB8AC3E}">
        <p14:creationId xmlns:p14="http://schemas.microsoft.com/office/powerpoint/2010/main" val="35895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2" name="TextBox 11">
            <a:extLst>
              <a:ext uri="{FF2B5EF4-FFF2-40B4-BE49-F238E27FC236}">
                <a16:creationId xmlns:a16="http://schemas.microsoft.com/office/drawing/2014/main" id="{543C3DEC-672A-4AB9-9702-BD9ECC4BBD72}"/>
              </a:ext>
            </a:extLst>
          </p:cNvPr>
          <p:cNvSpPr txBox="1"/>
          <p:nvPr/>
        </p:nvSpPr>
        <p:spPr>
          <a:xfrm>
            <a:off x="6473370" y="4724653"/>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325808"/>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1138027" y="386425"/>
            <a:ext cx="8701549"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u="sng" dirty="0">
                <a:ln/>
                <a:solidFill>
                  <a:schemeClr val="accent3"/>
                </a:solidFill>
              </a:rPr>
              <a:t>STRATEGIES FOR OVERCOMING CHALLENGES </a:t>
            </a:r>
          </a:p>
        </p:txBody>
      </p:sp>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20</a:t>
            </a:r>
          </a:p>
        </p:txBody>
      </p:sp>
      <p:graphicFrame>
        <p:nvGraphicFramePr>
          <p:cNvPr id="8" name="Table 7">
            <a:extLst>
              <a:ext uri="{FF2B5EF4-FFF2-40B4-BE49-F238E27FC236}">
                <a16:creationId xmlns:a16="http://schemas.microsoft.com/office/drawing/2014/main" id="{80825724-4D7F-46AD-B5B9-BA84473099EF}"/>
              </a:ext>
            </a:extLst>
          </p:cNvPr>
          <p:cNvGraphicFramePr>
            <a:graphicFrameLocks noGrp="1"/>
          </p:cNvGraphicFramePr>
          <p:nvPr>
            <p:extLst>
              <p:ext uri="{D42A27DB-BD31-4B8C-83A1-F6EECF244321}">
                <p14:modId xmlns:p14="http://schemas.microsoft.com/office/powerpoint/2010/main" val="1994466772"/>
              </p:ext>
            </p:extLst>
          </p:nvPr>
        </p:nvGraphicFramePr>
        <p:xfrm>
          <a:off x="634501" y="1142181"/>
          <a:ext cx="10337993" cy="4008099"/>
        </p:xfrm>
        <a:graphic>
          <a:graphicData uri="http://schemas.openxmlformats.org/drawingml/2006/table">
            <a:tbl>
              <a:tblPr firstRow="1" bandRow="1">
                <a:tableStyleId>{B301B821-A1FF-4177-AEE7-76D212191A09}</a:tableStyleId>
              </a:tblPr>
              <a:tblGrid>
                <a:gridCol w="697809">
                  <a:extLst>
                    <a:ext uri="{9D8B030D-6E8A-4147-A177-3AD203B41FA5}">
                      <a16:colId xmlns:a16="http://schemas.microsoft.com/office/drawing/2014/main" val="1426826360"/>
                    </a:ext>
                  </a:extLst>
                </a:gridCol>
                <a:gridCol w="3594639">
                  <a:extLst>
                    <a:ext uri="{9D8B030D-6E8A-4147-A177-3AD203B41FA5}">
                      <a16:colId xmlns:a16="http://schemas.microsoft.com/office/drawing/2014/main" val="1578860057"/>
                    </a:ext>
                  </a:extLst>
                </a:gridCol>
                <a:gridCol w="6045545">
                  <a:extLst>
                    <a:ext uri="{9D8B030D-6E8A-4147-A177-3AD203B41FA5}">
                      <a16:colId xmlns:a16="http://schemas.microsoft.com/office/drawing/2014/main" val="4140755470"/>
                    </a:ext>
                  </a:extLst>
                </a:gridCol>
              </a:tblGrid>
              <a:tr h="732024">
                <a:tc>
                  <a:txBody>
                    <a:bodyPr/>
                    <a:lstStyle/>
                    <a:p>
                      <a:pPr algn="ctr"/>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Challenges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Recommended 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185265"/>
                  </a:ext>
                </a:extLst>
              </a:tr>
              <a:tr h="655215">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Political interference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dirty="0"/>
                        <a:t>Enforce LGRC autonomy as provided in Section 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783789"/>
                  </a:ext>
                </a:extLst>
              </a:tr>
              <a:tr h="655215">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Low capacity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b="0" dirty="0"/>
                        <a:t>Continuous training and digital skill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862953"/>
                  </a:ext>
                </a:extLst>
              </a:tr>
              <a:tr h="655215">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Poor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b="0" dirty="0"/>
                        <a:t>Deploy standardized e-revenue collection platforms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485186"/>
                  </a:ext>
                </a:extLst>
              </a:tr>
              <a:tr h="655215">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Low 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b="0" dirty="0"/>
                        <a:t>Taxpayer education and stakeholder engagement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9873106"/>
                  </a:ext>
                </a:extLst>
              </a:tr>
              <a:tr h="655215">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a:t>Multiple Taxation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US" b="0" dirty="0"/>
                        <a:t>Collaborate with State IRS through JSRC mechanisms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697227"/>
                  </a:ext>
                </a:extLst>
              </a:tr>
            </a:tbl>
          </a:graphicData>
        </a:graphic>
      </p:graphicFrame>
    </p:spTree>
    <p:extLst>
      <p:ext uri="{BB962C8B-B14F-4D97-AF65-F5344CB8AC3E}">
        <p14:creationId xmlns:p14="http://schemas.microsoft.com/office/powerpoint/2010/main" val="1035075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F0E95C-56F1-467D-BC32-45EA71B3D4F0}"/>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434977" y="449794"/>
            <a:ext cx="6603998" cy="5909310"/>
          </a:xfrm>
          <a:prstGeom prst="rect">
            <a:avLst/>
          </a:prstGeom>
          <a:noFill/>
        </p:spPr>
        <p:txBody>
          <a:bodyPr wrap="square" rtlCol="0">
            <a:spAutoFit/>
          </a:bodyPr>
          <a:lstStyle/>
          <a:p>
            <a:pPr algn="just"/>
            <a:r>
              <a:rPr lang="en-US" dirty="0"/>
              <a:t>The Nigerian Tax Administration Act (NTAA) 2025 provides a legal foundation for effective, autonomous and accountable local revenue administration </a:t>
            </a:r>
          </a:p>
          <a:p>
            <a:pPr algn="just"/>
            <a:endParaRPr lang="en-US" dirty="0"/>
          </a:p>
          <a:p>
            <a:pPr algn="just"/>
            <a:r>
              <a:rPr lang="en-US" dirty="0"/>
              <a:t>The success of tax reforms depends on the commitment, transparency and professionalism of Local Government officials. By embracing reform and technology, Local governments can increase IGR and contribute to national fiscal stability and development.</a:t>
            </a:r>
          </a:p>
          <a:p>
            <a:pPr algn="just"/>
            <a:endParaRPr lang="en-US" dirty="0"/>
          </a:p>
          <a:p>
            <a:pPr algn="just"/>
            <a:endParaRPr lang="en-US" dirty="0"/>
          </a:p>
          <a:p>
            <a:pPr algn="just"/>
            <a:r>
              <a:rPr lang="en-US" b="1" u="sng" dirty="0"/>
              <a:t>FINAL WORD</a:t>
            </a:r>
          </a:p>
          <a:p>
            <a:pPr algn="just"/>
            <a:endParaRPr lang="en-US" b="1" i="1" dirty="0"/>
          </a:p>
          <a:p>
            <a:pPr marL="285750" indent="-285750" algn="just">
              <a:buFont typeface="Wingdings" panose="05000000000000000000" pitchFamily="2" charset="2"/>
              <a:buChar char="ü"/>
            </a:pPr>
            <a:r>
              <a:rPr lang="en-US" b="1" i="1" dirty="0"/>
              <a:t>The success of tax reforms will not be measured by the number of new laws passed – but by the trust and compliance we build in every community </a:t>
            </a:r>
          </a:p>
          <a:p>
            <a:pPr marL="285750" indent="-285750" algn="just">
              <a:buFont typeface="Wingdings" panose="05000000000000000000" pitchFamily="2" charset="2"/>
              <a:buChar char="ü"/>
            </a:pPr>
            <a:endParaRPr lang="en-US" b="1" i="1" dirty="0"/>
          </a:p>
          <a:p>
            <a:pPr marL="285750" indent="-285750" algn="just">
              <a:buFont typeface="Wingdings" panose="05000000000000000000" pitchFamily="2" charset="2"/>
              <a:buChar char="ü"/>
            </a:pPr>
            <a:r>
              <a:rPr lang="en-US" b="1" i="1" dirty="0"/>
              <a:t>If Local Governments get taxation right, they won’t have to chase revenue – revenue will naturally flow to where transparency and accountability live</a:t>
            </a:r>
          </a:p>
          <a:p>
            <a:pPr algn="just"/>
            <a:endParaRPr lang="en-US" dirty="0"/>
          </a:p>
        </p:txBody>
      </p:sp>
      <p:pic>
        <p:nvPicPr>
          <p:cNvPr id="2" name="Picture 1">
            <a:extLst>
              <a:ext uri="{FF2B5EF4-FFF2-40B4-BE49-F238E27FC236}">
                <a16:creationId xmlns:a16="http://schemas.microsoft.com/office/drawing/2014/main" id="{418AF20E-F0AF-485B-A36A-4A23C8349C03}"/>
              </a:ext>
            </a:extLst>
          </p:cNvPr>
          <p:cNvPicPr>
            <a:picLocks noChangeAspect="1"/>
          </p:cNvPicPr>
          <p:nvPr/>
        </p:nvPicPr>
        <p:blipFill>
          <a:blip r:embed="rId3"/>
          <a:stretch>
            <a:fillRect/>
          </a:stretch>
        </p:blipFill>
        <p:spPr>
          <a:xfrm>
            <a:off x="7416801" y="0"/>
            <a:ext cx="4775200" cy="7051025"/>
          </a:xfrm>
          <a:prstGeom prst="rect">
            <a:avLst/>
          </a:prstGeom>
        </p:spPr>
      </p:pic>
      <p:sp>
        <p:nvSpPr>
          <p:cNvPr id="3" name="TextBox 2">
            <a:extLst>
              <a:ext uri="{FF2B5EF4-FFF2-40B4-BE49-F238E27FC236}">
                <a16:creationId xmlns:a16="http://schemas.microsoft.com/office/drawing/2014/main" id="{0B5D8598-E9E6-4EA4-846E-512947485A20}"/>
              </a:ext>
            </a:extLst>
          </p:cNvPr>
          <p:cNvSpPr txBox="1"/>
          <p:nvPr/>
        </p:nvSpPr>
        <p:spPr>
          <a:xfrm>
            <a:off x="7649938" y="2367171"/>
            <a:ext cx="4135661" cy="2308324"/>
          </a:xfrm>
          <a:prstGeom prst="rect">
            <a:avLst/>
          </a:prstGeom>
          <a:noFill/>
        </p:spPr>
        <p:txBody>
          <a:bodyPr wrap="square" rtlCol="0">
            <a:spAutoFit/>
          </a:bodyPr>
          <a:lstStyle/>
          <a:p>
            <a:pPr algn="ctr"/>
            <a:r>
              <a:rPr lang="en-US" sz="7200" b="1" dirty="0">
                <a:solidFill>
                  <a:schemeClr val="bg1"/>
                </a:solidFill>
                <a:latin typeface="Ink Free" panose="03080402000500000000" pitchFamily="66" charset="0"/>
              </a:rPr>
              <a:t>&amp;</a:t>
            </a:r>
          </a:p>
          <a:p>
            <a:pPr algn="ctr"/>
            <a:r>
              <a:rPr lang="en-US" sz="7200" b="1" dirty="0">
                <a:solidFill>
                  <a:schemeClr val="bg1"/>
                </a:solidFill>
                <a:latin typeface="Ink Free" panose="03080402000500000000" pitchFamily="66" charset="0"/>
              </a:rPr>
              <a:t>Final Word </a:t>
            </a:r>
          </a:p>
        </p:txBody>
      </p:sp>
      <p:sp>
        <p:nvSpPr>
          <p:cNvPr id="6" name="TextBox 5">
            <a:extLst>
              <a:ext uri="{FF2B5EF4-FFF2-40B4-BE49-F238E27FC236}">
                <a16:creationId xmlns:a16="http://schemas.microsoft.com/office/drawing/2014/main" id="{04BA0DAF-0BF2-4728-9B6C-74D827436E5C}"/>
              </a:ext>
            </a:extLst>
          </p:cNvPr>
          <p:cNvSpPr txBox="1"/>
          <p:nvPr/>
        </p:nvSpPr>
        <p:spPr>
          <a:xfrm>
            <a:off x="6096000" y="6406987"/>
            <a:ext cx="706582" cy="523220"/>
          </a:xfrm>
          <a:prstGeom prst="rect">
            <a:avLst/>
          </a:prstGeom>
          <a:noFill/>
        </p:spPr>
        <p:txBody>
          <a:bodyPr wrap="square" rtlCol="0">
            <a:spAutoFit/>
          </a:bodyPr>
          <a:lstStyle/>
          <a:p>
            <a:r>
              <a:rPr lang="en-US" sz="2800" b="1"/>
              <a:t>21</a:t>
            </a:r>
            <a:endParaRPr lang="en-US" sz="2800" b="1" dirty="0"/>
          </a:p>
        </p:txBody>
      </p:sp>
    </p:spTree>
    <p:extLst>
      <p:ext uri="{BB962C8B-B14F-4D97-AF65-F5344CB8AC3E}">
        <p14:creationId xmlns:p14="http://schemas.microsoft.com/office/powerpoint/2010/main" val="1593256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F82B5E68-B867-49B7-954C-B16CDE565418}"/>
              </a:ext>
            </a:extLst>
          </p:cNvPr>
          <p:cNvSpPr/>
          <p:nvPr/>
        </p:nvSpPr>
        <p:spPr>
          <a:xfrm>
            <a:off x="0" y="4733925"/>
            <a:ext cx="12191853" cy="180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8" name="직사각형 7">
            <a:extLst>
              <a:ext uri="{FF2B5EF4-FFF2-40B4-BE49-F238E27FC236}">
                <a16:creationId xmlns:a16="http://schemas.microsoft.com/office/drawing/2014/main" id="{C5A44FA2-6F5E-4346-A17E-AE03B623BBCB}"/>
              </a:ext>
            </a:extLst>
          </p:cNvPr>
          <p:cNvSpPr/>
          <p:nvPr/>
        </p:nvSpPr>
        <p:spPr>
          <a:xfrm>
            <a:off x="0" y="4823925"/>
            <a:ext cx="12191853" cy="162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9" name="직사각형 8">
            <a:extLst>
              <a:ext uri="{FF2B5EF4-FFF2-40B4-BE49-F238E27FC236}">
                <a16:creationId xmlns:a16="http://schemas.microsoft.com/office/drawing/2014/main" id="{31140085-551B-4543-9263-F520713C85BD}"/>
              </a:ext>
            </a:extLst>
          </p:cNvPr>
          <p:cNvSpPr/>
          <p:nvPr/>
        </p:nvSpPr>
        <p:spPr>
          <a:xfrm>
            <a:off x="0" y="4913925"/>
            <a:ext cx="12191853" cy="144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
        <p:nvSpPr>
          <p:cNvPr id="10" name="직사각형 9">
            <a:extLst>
              <a:ext uri="{FF2B5EF4-FFF2-40B4-BE49-F238E27FC236}">
                <a16:creationId xmlns:a16="http://schemas.microsoft.com/office/drawing/2014/main" id="{719D07AB-9188-4D32-A0A5-C1D5B61381B6}"/>
              </a:ext>
            </a:extLst>
          </p:cNvPr>
          <p:cNvSpPr/>
          <p:nvPr/>
        </p:nvSpPr>
        <p:spPr>
          <a:xfrm>
            <a:off x="0" y="4913925"/>
            <a:ext cx="12191853" cy="144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맑은 고딕"/>
              <a:cs typeface="+mn-cs"/>
            </a:endParaRPr>
          </a:p>
        </p:txBody>
      </p:sp>
      <p:grpSp>
        <p:nvGrpSpPr>
          <p:cNvPr id="11" name="Group 5">
            <a:extLst>
              <a:ext uri="{FF2B5EF4-FFF2-40B4-BE49-F238E27FC236}">
                <a16:creationId xmlns:a16="http://schemas.microsoft.com/office/drawing/2014/main" id="{274F9FD9-35BB-4518-9F1F-B295FD904E9F}"/>
              </a:ext>
            </a:extLst>
          </p:cNvPr>
          <p:cNvGrpSpPr/>
          <p:nvPr/>
        </p:nvGrpSpPr>
        <p:grpSpPr>
          <a:xfrm>
            <a:off x="1" y="4945903"/>
            <a:ext cx="12191999" cy="1302986"/>
            <a:chOff x="6665543" y="2657269"/>
            <a:chExt cx="2747269" cy="1302986"/>
          </a:xfrm>
        </p:grpSpPr>
        <p:sp>
          <p:nvSpPr>
            <p:cNvPr id="12" name="TextBox 11">
              <a:extLst>
                <a:ext uri="{FF2B5EF4-FFF2-40B4-BE49-F238E27FC236}">
                  <a16:creationId xmlns:a16="http://schemas.microsoft.com/office/drawing/2014/main" id="{67628A33-9F6B-4002-A187-4C8902051B80}"/>
                </a:ext>
              </a:extLst>
            </p:cNvPr>
            <p:cNvSpPr txBox="1"/>
            <p:nvPr/>
          </p:nvSpPr>
          <p:spPr>
            <a:xfrm>
              <a:off x="6665543" y="2657269"/>
              <a:ext cx="2747269"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rPr>
                <a:t>THANK YOU</a:t>
              </a:r>
              <a:endParaRPr kumimoji="0" lang="ko-KR" altLang="en-US" sz="6000"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endParaRPr>
            </a:p>
          </p:txBody>
        </p:sp>
        <p:sp>
          <p:nvSpPr>
            <p:cNvPr id="13" name="TextBox 12">
              <a:extLst>
                <a:ext uri="{FF2B5EF4-FFF2-40B4-BE49-F238E27FC236}">
                  <a16:creationId xmlns:a16="http://schemas.microsoft.com/office/drawing/2014/main" id="{15CE5773-1773-4ECA-94C1-7451BA41C6A4}"/>
                </a:ext>
              </a:extLst>
            </p:cNvPr>
            <p:cNvSpPr txBox="1"/>
            <p:nvPr/>
          </p:nvSpPr>
          <p:spPr>
            <a:xfrm>
              <a:off x="6665543" y="3580599"/>
              <a:ext cx="2747236" cy="3796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67" b="0" i="0" u="none" strike="noStrike" kern="1200" cap="none" spc="0" normalizeH="0" baseline="0" noProof="0" dirty="0">
                <a:ln>
                  <a:noFill/>
                </a:ln>
                <a:solidFill>
                  <a:prstClr val="black">
                    <a:lumMod val="75000"/>
                    <a:lumOff val="25000"/>
                  </a:prstClr>
                </a:solidFill>
                <a:effectLst/>
                <a:uLnTx/>
                <a:uFillTx/>
                <a:latin typeface="Arial"/>
                <a:ea typeface="맑은 고딕"/>
                <a:cs typeface="Arial" pitchFamily="34" charset="0"/>
              </a:endParaRPr>
            </a:p>
          </p:txBody>
        </p:sp>
      </p:grpSp>
      <p:pic>
        <p:nvPicPr>
          <p:cNvPr id="14" name="Picture 13">
            <a:extLst>
              <a:ext uri="{FF2B5EF4-FFF2-40B4-BE49-F238E27FC236}">
                <a16:creationId xmlns:a16="http://schemas.microsoft.com/office/drawing/2014/main" id="{B99B08B6-A5C6-4295-A1D7-69881725C7AA}"/>
              </a:ext>
            </a:extLst>
          </p:cNvPr>
          <p:cNvPicPr>
            <a:picLocks noChangeAspect="1"/>
          </p:cNvPicPr>
          <p:nvPr/>
        </p:nvPicPr>
        <p:blipFill>
          <a:blip r:embed="rId2"/>
          <a:stretch>
            <a:fillRect/>
          </a:stretch>
        </p:blipFill>
        <p:spPr>
          <a:xfrm>
            <a:off x="2466034" y="-41194"/>
            <a:ext cx="7259783" cy="4792061"/>
          </a:xfrm>
          <a:prstGeom prst="rect">
            <a:avLst/>
          </a:prstGeom>
        </p:spPr>
      </p:pic>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E2C226-14E4-4D0F-A1A3-B76DA534B55E}"/>
              </a:ext>
            </a:extLst>
          </p:cNvPr>
          <p:cNvPicPr>
            <a:picLocks noChangeAspect="1"/>
          </p:cNvPicPr>
          <p:nvPr/>
        </p:nvPicPr>
        <p:blipFill>
          <a:blip r:embed="rId2"/>
          <a:stretch>
            <a:fillRect/>
          </a:stretch>
        </p:blipFill>
        <p:spPr>
          <a:xfrm>
            <a:off x="10252363" y="86740"/>
            <a:ext cx="1662546" cy="1221017"/>
          </a:xfrm>
          <a:prstGeom prst="rect">
            <a:avLst/>
          </a:prstGeom>
        </p:spPr>
      </p:pic>
      <p:pic>
        <p:nvPicPr>
          <p:cNvPr id="11" name="Picture 10">
            <a:extLst>
              <a:ext uri="{FF2B5EF4-FFF2-40B4-BE49-F238E27FC236}">
                <a16:creationId xmlns:a16="http://schemas.microsoft.com/office/drawing/2014/main" id="{4431FF99-E2F2-43DB-BADB-EFAF8A6A8D5F}"/>
              </a:ext>
            </a:extLst>
          </p:cNvPr>
          <p:cNvPicPr>
            <a:picLocks noChangeAspect="1"/>
          </p:cNvPicPr>
          <p:nvPr/>
        </p:nvPicPr>
        <p:blipFill>
          <a:blip r:embed="rId3"/>
          <a:stretch>
            <a:fillRect/>
          </a:stretch>
        </p:blipFill>
        <p:spPr>
          <a:xfrm>
            <a:off x="57150" y="2728685"/>
            <a:ext cx="12134850" cy="427445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27315" y="626906"/>
            <a:ext cx="7823199"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INTRODUCTION____________________</a:t>
            </a:r>
            <a:r>
              <a:rPr lang="en-US" sz="2400" b="1" dirty="0">
                <a:ln/>
                <a:solidFill>
                  <a:schemeClr val="accent3"/>
                </a:solidFill>
              </a:rPr>
              <a:t> </a:t>
            </a:r>
          </a:p>
        </p:txBody>
      </p:sp>
      <p:sp>
        <p:nvSpPr>
          <p:cNvPr id="4" name="TextBox 3">
            <a:extLst>
              <a:ext uri="{FF2B5EF4-FFF2-40B4-BE49-F238E27FC236}">
                <a16:creationId xmlns:a16="http://schemas.microsoft.com/office/drawing/2014/main" id="{AEC2129F-1D90-4313-8B10-4F6A4C071A0D}"/>
              </a:ext>
            </a:extLst>
          </p:cNvPr>
          <p:cNvSpPr txBox="1"/>
          <p:nvPr/>
        </p:nvSpPr>
        <p:spPr>
          <a:xfrm>
            <a:off x="827315" y="1378856"/>
            <a:ext cx="7823199" cy="5078313"/>
          </a:xfrm>
          <a:prstGeom prst="rect">
            <a:avLst/>
          </a:prstGeom>
          <a:noFill/>
        </p:spPr>
        <p:txBody>
          <a:bodyPr wrap="square" rtlCol="0">
            <a:spAutoFit/>
          </a:bodyPr>
          <a:lstStyle/>
          <a:p>
            <a:pPr algn="just"/>
            <a:r>
              <a:rPr lang="en-US" dirty="0"/>
              <a:t>The Nigerian Tax Act (NTA) 2025 represents a bold step towards reforming the country’s tax system to make it more efficient, transparent and equitable. The Act seeks to modernize tax collection processes, enhance compliance, optimize revenue and promote greater accountability within Nigeria’s Tax System. It introduces new regulatory structures, advances the digitalization of tax records and enforces stricter compliance measures.</a:t>
            </a:r>
          </a:p>
          <a:p>
            <a:pPr algn="just"/>
            <a:endParaRPr lang="en-US" dirty="0"/>
          </a:p>
          <a:p>
            <a:pPr algn="just"/>
            <a:endParaRPr lang="en-US" dirty="0"/>
          </a:p>
          <a:p>
            <a:pPr algn="just"/>
            <a:r>
              <a:rPr lang="en-US" dirty="0"/>
              <a:t>The Primary objective is to establish uniform procedures for tax administration, ensuring consistency and efficiency while facilitating compliance and optimizing revenue generation across all levels of government.</a:t>
            </a:r>
          </a:p>
          <a:p>
            <a:pPr algn="just"/>
            <a:endParaRPr lang="en-US" dirty="0"/>
          </a:p>
          <a:p>
            <a:pPr algn="just"/>
            <a:r>
              <a:rPr lang="en-US" dirty="0"/>
              <a:t>For Local Governments, the Act emphasizes transparency, coordination and autonomy in revenue generation. Effective implementation at the grassroot is very critical for improving Internally Generated Revenue (IGR) and service delivery.</a:t>
            </a:r>
          </a:p>
          <a:p>
            <a:endParaRPr lang="en-US" dirty="0"/>
          </a:p>
        </p:txBody>
      </p:sp>
      <p:pic>
        <p:nvPicPr>
          <p:cNvPr id="9" name="Picture 8">
            <a:extLst>
              <a:ext uri="{FF2B5EF4-FFF2-40B4-BE49-F238E27FC236}">
                <a16:creationId xmlns:a16="http://schemas.microsoft.com/office/drawing/2014/main" id="{A6206D14-97A2-4D0C-89DB-2E71018A5658}"/>
              </a:ext>
            </a:extLst>
          </p:cNvPr>
          <p:cNvPicPr>
            <a:picLocks noChangeAspect="1"/>
          </p:cNvPicPr>
          <p:nvPr/>
        </p:nvPicPr>
        <p:blipFill>
          <a:blip r:embed="rId4"/>
          <a:stretch>
            <a:fillRect/>
          </a:stretch>
        </p:blipFill>
        <p:spPr>
          <a:xfrm>
            <a:off x="8650514" y="4153470"/>
            <a:ext cx="3633520" cy="2992184"/>
          </a:xfrm>
          <a:prstGeom prst="rect">
            <a:avLst/>
          </a:prstGeom>
        </p:spPr>
      </p:pic>
      <p:sp>
        <p:nvSpPr>
          <p:cNvPr id="7" name="TextBox 6">
            <a:extLst>
              <a:ext uri="{FF2B5EF4-FFF2-40B4-BE49-F238E27FC236}">
                <a16:creationId xmlns:a16="http://schemas.microsoft.com/office/drawing/2014/main" id="{3DA7E665-6885-4A95-A9CE-697FE609D551}"/>
              </a:ext>
            </a:extLst>
          </p:cNvPr>
          <p:cNvSpPr txBox="1"/>
          <p:nvPr/>
        </p:nvSpPr>
        <p:spPr>
          <a:xfrm>
            <a:off x="6096000" y="6487411"/>
            <a:ext cx="706582" cy="523220"/>
          </a:xfrm>
          <a:prstGeom prst="rect">
            <a:avLst/>
          </a:prstGeom>
          <a:noFill/>
        </p:spPr>
        <p:txBody>
          <a:bodyPr wrap="square" rtlCol="0">
            <a:spAutoFit/>
          </a:bodyPr>
          <a:lstStyle/>
          <a:p>
            <a:r>
              <a:rPr lang="en-US" sz="2800" b="1" dirty="0"/>
              <a:t>2</a:t>
            </a:r>
          </a:p>
        </p:txBody>
      </p:sp>
    </p:spTree>
    <p:extLst>
      <p:ext uri="{BB962C8B-B14F-4D97-AF65-F5344CB8AC3E}">
        <p14:creationId xmlns:p14="http://schemas.microsoft.com/office/powerpoint/2010/main" val="2816444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70CDD-96EE-43A1-BE98-E37C7C5C9C8B}"/>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85371" y="713991"/>
            <a:ext cx="8583093"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OBJECTIVES   ________________________</a:t>
            </a:r>
            <a:r>
              <a:rPr lang="en-US" sz="3200" b="1" dirty="0">
                <a:ln/>
                <a:solidFill>
                  <a:schemeClr val="accent3"/>
                </a:solidFill>
              </a:rPr>
              <a:t> </a:t>
            </a:r>
          </a:p>
        </p:txBody>
      </p:sp>
      <p:pic>
        <p:nvPicPr>
          <p:cNvPr id="8" name="Picture 7">
            <a:extLst>
              <a:ext uri="{FF2B5EF4-FFF2-40B4-BE49-F238E27FC236}">
                <a16:creationId xmlns:a16="http://schemas.microsoft.com/office/drawing/2014/main" id="{D7705864-FFC7-4D00-97E3-A73FE2390364}"/>
              </a:ext>
            </a:extLst>
          </p:cNvPr>
          <p:cNvPicPr>
            <a:picLocks noChangeAspect="1"/>
          </p:cNvPicPr>
          <p:nvPr/>
        </p:nvPicPr>
        <p:blipFill>
          <a:blip r:embed="rId3"/>
          <a:stretch>
            <a:fillRect/>
          </a:stretch>
        </p:blipFill>
        <p:spPr>
          <a:xfrm>
            <a:off x="6802582" y="3411779"/>
            <a:ext cx="5389420" cy="3605652"/>
          </a:xfrm>
          <a:prstGeom prst="rect">
            <a:avLst/>
          </a:prstGeom>
        </p:spPr>
      </p:pic>
      <p:sp>
        <p:nvSpPr>
          <p:cNvPr id="4" name="TextBox 3">
            <a:extLst>
              <a:ext uri="{FF2B5EF4-FFF2-40B4-BE49-F238E27FC236}">
                <a16:creationId xmlns:a16="http://schemas.microsoft.com/office/drawing/2014/main" id="{AEC2129F-1D90-4313-8B10-4F6A4C071A0D}"/>
              </a:ext>
            </a:extLst>
          </p:cNvPr>
          <p:cNvSpPr txBox="1"/>
          <p:nvPr/>
        </p:nvSpPr>
        <p:spPr>
          <a:xfrm>
            <a:off x="885372" y="1262741"/>
            <a:ext cx="8344353" cy="3023905"/>
          </a:xfrm>
          <a:prstGeom prst="rect">
            <a:avLst/>
          </a:prstGeom>
          <a:noFill/>
        </p:spPr>
        <p:txBody>
          <a:bodyPr wrap="square" rtlCol="0">
            <a:spAutoFit/>
          </a:bodyPr>
          <a:lstStyle/>
          <a:p>
            <a:pPr algn="just"/>
            <a:r>
              <a:rPr lang="en-US" dirty="0"/>
              <a:t>This presentation explores ways of Ensuring Effective Implementation of Tax Reforms: Local Government Perspective;</a:t>
            </a:r>
          </a:p>
          <a:p>
            <a:pPr algn="just"/>
            <a:endParaRPr lang="en-US" sz="1050" dirty="0"/>
          </a:p>
          <a:p>
            <a:pPr algn="just"/>
            <a:r>
              <a:rPr lang="en-US" dirty="0"/>
              <a:t>The objective of this presentation are as follows:</a:t>
            </a:r>
          </a:p>
          <a:p>
            <a:pPr marL="914400" indent="-914400" algn="just">
              <a:buFont typeface="Arial" panose="020B0604020202020204" pitchFamily="34" charset="0"/>
              <a:buChar char="•"/>
            </a:pPr>
            <a:r>
              <a:rPr lang="en-US" dirty="0"/>
              <a:t>To Highlight key provisions of the NTA 2025 affecting Local Government</a:t>
            </a:r>
          </a:p>
          <a:p>
            <a:pPr marL="914400" indent="-914400" algn="just">
              <a:buFont typeface="Arial" panose="020B0604020202020204" pitchFamily="34" charset="0"/>
              <a:buChar char="•"/>
            </a:pPr>
            <a:r>
              <a:rPr lang="en-US" dirty="0"/>
              <a:t>Identify roles and responsibilities of Local Government Revenue Committees (LGRCs)</a:t>
            </a:r>
          </a:p>
          <a:p>
            <a:pPr marL="914400" indent="-914400" algn="just">
              <a:buFont typeface="Arial" panose="020B0604020202020204" pitchFamily="34" charset="0"/>
              <a:buChar char="•"/>
            </a:pPr>
            <a:r>
              <a:rPr lang="en-US" dirty="0"/>
              <a:t>Discuss challenges and strategies for effective tax reform implementation </a:t>
            </a:r>
          </a:p>
          <a:p>
            <a:pPr marL="914400" indent="-914400" algn="just">
              <a:buFont typeface="Arial" panose="020B0604020202020204" pitchFamily="34" charset="0"/>
              <a:buChar char="•"/>
            </a:pPr>
            <a:r>
              <a:rPr lang="en-US" dirty="0"/>
              <a:t>To promote alignment with State and Federal Tax Framework </a:t>
            </a:r>
          </a:p>
        </p:txBody>
      </p:sp>
      <p:pic>
        <p:nvPicPr>
          <p:cNvPr id="7" name="Picture 6">
            <a:extLst>
              <a:ext uri="{FF2B5EF4-FFF2-40B4-BE49-F238E27FC236}">
                <a16:creationId xmlns:a16="http://schemas.microsoft.com/office/drawing/2014/main" id="{B8A6DD7C-B0D0-48DF-8B48-E97492CEEB70}"/>
              </a:ext>
            </a:extLst>
          </p:cNvPr>
          <p:cNvPicPr>
            <a:picLocks noChangeAspect="1"/>
          </p:cNvPicPr>
          <p:nvPr/>
        </p:nvPicPr>
        <p:blipFill>
          <a:blip r:embed="rId4"/>
          <a:stretch>
            <a:fillRect/>
          </a:stretch>
        </p:blipFill>
        <p:spPr>
          <a:xfrm>
            <a:off x="10146393" y="84194"/>
            <a:ext cx="1662546" cy="1221017"/>
          </a:xfrm>
          <a:prstGeom prst="rect">
            <a:avLst/>
          </a:prstGeom>
        </p:spPr>
      </p:pic>
      <p:sp>
        <p:nvSpPr>
          <p:cNvPr id="9" name="TextBox 8">
            <a:extLst>
              <a:ext uri="{FF2B5EF4-FFF2-40B4-BE49-F238E27FC236}">
                <a16:creationId xmlns:a16="http://schemas.microsoft.com/office/drawing/2014/main" id="{77797DDE-BB45-4257-8A82-58558BF8B17F}"/>
              </a:ext>
            </a:extLst>
          </p:cNvPr>
          <p:cNvSpPr txBox="1"/>
          <p:nvPr/>
        </p:nvSpPr>
        <p:spPr>
          <a:xfrm>
            <a:off x="5943600" y="6487411"/>
            <a:ext cx="858982" cy="523220"/>
          </a:xfrm>
          <a:prstGeom prst="rect">
            <a:avLst/>
          </a:prstGeom>
          <a:noFill/>
        </p:spPr>
        <p:txBody>
          <a:bodyPr wrap="square" rtlCol="0">
            <a:spAutoFit/>
          </a:bodyPr>
          <a:lstStyle/>
          <a:p>
            <a:r>
              <a:rPr lang="en-US" sz="2800" b="1" dirty="0"/>
              <a:t>3</a:t>
            </a:r>
          </a:p>
        </p:txBody>
      </p:sp>
    </p:spTree>
    <p:extLst>
      <p:ext uri="{BB962C8B-B14F-4D97-AF65-F5344CB8AC3E}">
        <p14:creationId xmlns:p14="http://schemas.microsoft.com/office/powerpoint/2010/main" val="26458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70CDD-96EE-43A1-BE98-E37C7C5C9C8B}"/>
              </a:ext>
            </a:extLst>
          </p:cNvPr>
          <p:cNvPicPr>
            <a:picLocks noChangeAspect="1"/>
          </p:cNvPicPr>
          <p:nvPr/>
        </p:nvPicPr>
        <p:blipFill>
          <a:blip r:embed="rId2"/>
          <a:stretch>
            <a:fillRect/>
          </a:stretch>
        </p:blipFill>
        <p:spPr>
          <a:xfrm>
            <a:off x="0" y="2857273"/>
            <a:ext cx="12134850" cy="4274457"/>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85371" y="713991"/>
            <a:ext cx="9423751"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STATEMENT OF FACT___________________</a:t>
            </a:r>
          </a:p>
        </p:txBody>
      </p:sp>
      <p:pic>
        <p:nvPicPr>
          <p:cNvPr id="7" name="Picture 6">
            <a:extLst>
              <a:ext uri="{FF2B5EF4-FFF2-40B4-BE49-F238E27FC236}">
                <a16:creationId xmlns:a16="http://schemas.microsoft.com/office/drawing/2014/main" id="{B8A6DD7C-B0D0-48DF-8B48-E97492CEEB70}"/>
              </a:ext>
            </a:extLst>
          </p:cNvPr>
          <p:cNvPicPr>
            <a:picLocks noChangeAspect="1"/>
          </p:cNvPicPr>
          <p:nvPr/>
        </p:nvPicPr>
        <p:blipFill>
          <a:blip r:embed="rId3"/>
          <a:stretch>
            <a:fillRect/>
          </a:stretch>
        </p:blipFill>
        <p:spPr>
          <a:xfrm>
            <a:off x="10146393" y="84194"/>
            <a:ext cx="1662546" cy="1221017"/>
          </a:xfrm>
          <a:prstGeom prst="rect">
            <a:avLst/>
          </a:prstGeom>
        </p:spPr>
      </p:pic>
      <p:pic>
        <p:nvPicPr>
          <p:cNvPr id="2" name="Picture 1">
            <a:extLst>
              <a:ext uri="{FF2B5EF4-FFF2-40B4-BE49-F238E27FC236}">
                <a16:creationId xmlns:a16="http://schemas.microsoft.com/office/drawing/2014/main" id="{856F32F7-65C4-4014-98F7-150B5BE80F05}"/>
              </a:ext>
            </a:extLst>
          </p:cNvPr>
          <p:cNvPicPr>
            <a:picLocks noChangeAspect="1"/>
          </p:cNvPicPr>
          <p:nvPr/>
        </p:nvPicPr>
        <p:blipFill>
          <a:blip r:embed="rId4"/>
          <a:stretch>
            <a:fillRect/>
          </a:stretch>
        </p:blipFill>
        <p:spPr>
          <a:xfrm>
            <a:off x="5901305" y="4043363"/>
            <a:ext cx="6313160" cy="2814637"/>
          </a:xfrm>
          <a:prstGeom prst="rect">
            <a:avLst/>
          </a:prstGeom>
        </p:spPr>
      </p:pic>
      <p:sp>
        <p:nvSpPr>
          <p:cNvPr id="8" name="TextBox 7">
            <a:extLst>
              <a:ext uri="{FF2B5EF4-FFF2-40B4-BE49-F238E27FC236}">
                <a16:creationId xmlns:a16="http://schemas.microsoft.com/office/drawing/2014/main" id="{5C19D468-E82A-40AD-8012-589B9AF0D55F}"/>
              </a:ext>
            </a:extLst>
          </p:cNvPr>
          <p:cNvSpPr txBox="1"/>
          <p:nvPr/>
        </p:nvSpPr>
        <p:spPr>
          <a:xfrm>
            <a:off x="6096000" y="6487411"/>
            <a:ext cx="706582" cy="523220"/>
          </a:xfrm>
          <a:prstGeom prst="rect">
            <a:avLst/>
          </a:prstGeom>
          <a:noFill/>
        </p:spPr>
        <p:txBody>
          <a:bodyPr wrap="square" rtlCol="0">
            <a:spAutoFit/>
          </a:bodyPr>
          <a:lstStyle/>
          <a:p>
            <a:r>
              <a:rPr lang="en-US" sz="2800" b="1" dirty="0"/>
              <a:t>4</a:t>
            </a:r>
          </a:p>
        </p:txBody>
      </p:sp>
      <p:sp>
        <p:nvSpPr>
          <p:cNvPr id="4" name="TextBox 3">
            <a:extLst>
              <a:ext uri="{FF2B5EF4-FFF2-40B4-BE49-F238E27FC236}">
                <a16:creationId xmlns:a16="http://schemas.microsoft.com/office/drawing/2014/main" id="{AEC2129F-1D90-4313-8B10-4F6A4C071A0D}"/>
              </a:ext>
            </a:extLst>
          </p:cNvPr>
          <p:cNvSpPr txBox="1"/>
          <p:nvPr/>
        </p:nvSpPr>
        <p:spPr>
          <a:xfrm>
            <a:off x="885371" y="1613940"/>
            <a:ext cx="8508011" cy="3139321"/>
          </a:xfrm>
          <a:prstGeom prst="rect">
            <a:avLst/>
          </a:prstGeom>
          <a:noFill/>
        </p:spPr>
        <p:txBody>
          <a:bodyPr wrap="square" rtlCol="0">
            <a:spAutoFit/>
          </a:bodyPr>
          <a:lstStyle/>
          <a:p>
            <a:pPr marL="685800" indent="-685800" algn="just">
              <a:buFont typeface="Wingdings" panose="05000000000000000000" pitchFamily="2" charset="2"/>
              <a:buChar char="ü"/>
            </a:pPr>
            <a:r>
              <a:rPr lang="en-US" b="1" dirty="0"/>
              <a:t>Over 70% of Local Governments in Nigeria still rely on Allocation, Thus a Child who depends on the mother’s hand for food will never learn the taste of independence </a:t>
            </a:r>
          </a:p>
          <a:p>
            <a:pPr marL="685800" indent="-685800" algn="just">
              <a:buFont typeface="Wingdings" panose="05000000000000000000" pitchFamily="2" charset="2"/>
              <a:buChar char="ü"/>
            </a:pPr>
            <a:endParaRPr lang="en-US" b="1" dirty="0"/>
          </a:p>
          <a:p>
            <a:pPr marL="685800" indent="-685800" algn="just">
              <a:buFont typeface="Wingdings" panose="05000000000000000000" pitchFamily="2" charset="2"/>
              <a:buChar char="ü"/>
            </a:pPr>
            <a:r>
              <a:rPr lang="en-US" b="1" dirty="0"/>
              <a:t>Effective Tax Reforms at the grassroot is not about new taxes. It is about better administration, transparency and accountability </a:t>
            </a:r>
          </a:p>
          <a:p>
            <a:pPr marL="685800" indent="-685800" algn="just">
              <a:buFont typeface="Wingdings" panose="05000000000000000000" pitchFamily="2" charset="2"/>
              <a:buChar char="ü"/>
            </a:pPr>
            <a:endParaRPr lang="en-US" b="1" dirty="0"/>
          </a:p>
          <a:p>
            <a:pPr marL="685800" indent="-685800" algn="just">
              <a:buFont typeface="Wingdings" panose="05000000000000000000" pitchFamily="2" charset="2"/>
              <a:buChar char="ü"/>
            </a:pPr>
            <a:r>
              <a:rPr lang="en-US" b="1" dirty="0"/>
              <a:t>When the roots are deep, the tree does not fear wind - A well implemented local tax system can double a Council’s Internally Generated Revenue, withstand economic challenges and produce sustainable growth.</a:t>
            </a:r>
            <a:endParaRPr lang="en-US" dirty="0"/>
          </a:p>
        </p:txBody>
      </p:sp>
    </p:spTree>
    <p:extLst>
      <p:ext uri="{BB962C8B-B14F-4D97-AF65-F5344CB8AC3E}">
        <p14:creationId xmlns:p14="http://schemas.microsoft.com/office/powerpoint/2010/main" val="2366513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F84D5-5D12-4211-A97F-41B91295D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85372" y="561852"/>
            <a:ext cx="914531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DEFINITION OF TERMS ___________________</a:t>
            </a:r>
          </a:p>
        </p:txBody>
      </p:sp>
      <p:sp>
        <p:nvSpPr>
          <p:cNvPr id="4" name="TextBox 3">
            <a:extLst>
              <a:ext uri="{FF2B5EF4-FFF2-40B4-BE49-F238E27FC236}">
                <a16:creationId xmlns:a16="http://schemas.microsoft.com/office/drawing/2014/main" id="{AEC2129F-1D90-4313-8B10-4F6A4C071A0D}"/>
              </a:ext>
            </a:extLst>
          </p:cNvPr>
          <p:cNvSpPr txBox="1"/>
          <p:nvPr/>
        </p:nvSpPr>
        <p:spPr>
          <a:xfrm>
            <a:off x="885372" y="1409087"/>
            <a:ext cx="7024914" cy="2308324"/>
          </a:xfrm>
          <a:prstGeom prst="rect">
            <a:avLst/>
          </a:prstGeom>
          <a:noFill/>
        </p:spPr>
        <p:txBody>
          <a:bodyPr wrap="square" rtlCol="0">
            <a:spAutoFit/>
          </a:bodyPr>
          <a:lstStyle/>
          <a:p>
            <a:r>
              <a:rPr lang="en-US" b="1" dirty="0"/>
              <a:t>TAX COMPLIANCE </a:t>
            </a:r>
          </a:p>
          <a:p>
            <a:pPr>
              <a:lnSpc>
                <a:spcPct val="150000"/>
              </a:lnSpc>
            </a:pPr>
            <a:r>
              <a:rPr lang="en-US" dirty="0"/>
              <a:t>Tax Compliance refers to the extent to which a tax payer fulfills their tax obligations as required by the law, including accurate reporting of income, proper calculation of tax liabilities, timely filing of returns and prompt payment of taxes dues.</a:t>
            </a:r>
          </a:p>
          <a:p>
            <a:endParaRPr lang="en-US" dirty="0"/>
          </a:p>
        </p:txBody>
      </p:sp>
      <p:pic>
        <p:nvPicPr>
          <p:cNvPr id="5" name="Picture 4">
            <a:extLst>
              <a:ext uri="{FF2B5EF4-FFF2-40B4-BE49-F238E27FC236}">
                <a16:creationId xmlns:a16="http://schemas.microsoft.com/office/drawing/2014/main" id="{FF67019C-6A4C-4445-B029-E69A1E6638FC}"/>
              </a:ext>
            </a:extLst>
          </p:cNvPr>
          <p:cNvPicPr>
            <a:picLocks noChangeAspect="1"/>
          </p:cNvPicPr>
          <p:nvPr/>
        </p:nvPicPr>
        <p:blipFill>
          <a:blip r:embed="rId3"/>
          <a:stretch>
            <a:fillRect/>
          </a:stretch>
        </p:blipFill>
        <p:spPr>
          <a:xfrm>
            <a:off x="6096000" y="3173191"/>
            <a:ext cx="5576710" cy="3122957"/>
          </a:xfrm>
          <a:prstGeom prst="rect">
            <a:avLst/>
          </a:prstGeom>
        </p:spPr>
      </p:pic>
      <p:pic>
        <p:nvPicPr>
          <p:cNvPr id="6" name="Picture 5">
            <a:extLst>
              <a:ext uri="{FF2B5EF4-FFF2-40B4-BE49-F238E27FC236}">
                <a16:creationId xmlns:a16="http://schemas.microsoft.com/office/drawing/2014/main" id="{738F08F2-FC48-4ED1-9EBD-4F7C1BED9DD2}"/>
              </a:ext>
            </a:extLst>
          </p:cNvPr>
          <p:cNvPicPr>
            <a:picLocks noChangeAspect="1"/>
          </p:cNvPicPr>
          <p:nvPr/>
        </p:nvPicPr>
        <p:blipFill>
          <a:blip r:embed="rId4"/>
          <a:stretch>
            <a:fillRect/>
          </a:stretch>
        </p:blipFill>
        <p:spPr>
          <a:xfrm>
            <a:off x="10280069" y="114913"/>
            <a:ext cx="1662546" cy="1221017"/>
          </a:xfrm>
          <a:prstGeom prst="rect">
            <a:avLst/>
          </a:prstGeom>
        </p:spPr>
      </p:pic>
      <p:sp>
        <p:nvSpPr>
          <p:cNvPr id="7" name="TextBox 6">
            <a:extLst>
              <a:ext uri="{FF2B5EF4-FFF2-40B4-BE49-F238E27FC236}">
                <a16:creationId xmlns:a16="http://schemas.microsoft.com/office/drawing/2014/main" id="{1344735C-8EC7-409B-9480-C65B8F05256C}"/>
              </a:ext>
            </a:extLst>
          </p:cNvPr>
          <p:cNvSpPr txBox="1"/>
          <p:nvPr/>
        </p:nvSpPr>
        <p:spPr>
          <a:xfrm>
            <a:off x="6096000" y="6296148"/>
            <a:ext cx="706582" cy="523220"/>
          </a:xfrm>
          <a:prstGeom prst="rect">
            <a:avLst/>
          </a:prstGeom>
          <a:noFill/>
        </p:spPr>
        <p:txBody>
          <a:bodyPr wrap="square" rtlCol="0">
            <a:spAutoFit/>
          </a:bodyPr>
          <a:lstStyle/>
          <a:p>
            <a:r>
              <a:rPr lang="en-US" sz="2800" b="1" dirty="0"/>
              <a:t>5</a:t>
            </a:r>
          </a:p>
        </p:txBody>
      </p:sp>
    </p:spTree>
    <p:extLst>
      <p:ext uri="{BB962C8B-B14F-4D97-AF65-F5344CB8AC3E}">
        <p14:creationId xmlns:p14="http://schemas.microsoft.com/office/powerpoint/2010/main" val="1610019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F84D5-5D12-4211-A97F-41B91295D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85372" y="561852"/>
            <a:ext cx="792480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DEFINITION OF TERMS______________ </a:t>
            </a:r>
          </a:p>
        </p:txBody>
      </p:sp>
      <p:sp>
        <p:nvSpPr>
          <p:cNvPr id="4" name="TextBox 3">
            <a:extLst>
              <a:ext uri="{FF2B5EF4-FFF2-40B4-BE49-F238E27FC236}">
                <a16:creationId xmlns:a16="http://schemas.microsoft.com/office/drawing/2014/main" id="{AEC2129F-1D90-4313-8B10-4F6A4C071A0D}"/>
              </a:ext>
            </a:extLst>
          </p:cNvPr>
          <p:cNvSpPr txBox="1"/>
          <p:nvPr/>
        </p:nvSpPr>
        <p:spPr>
          <a:xfrm>
            <a:off x="885372" y="1409087"/>
            <a:ext cx="7024914" cy="4196020"/>
          </a:xfrm>
          <a:prstGeom prst="rect">
            <a:avLst/>
          </a:prstGeom>
          <a:noFill/>
        </p:spPr>
        <p:txBody>
          <a:bodyPr wrap="square" rtlCol="0">
            <a:spAutoFit/>
          </a:bodyPr>
          <a:lstStyle/>
          <a:p>
            <a:pPr>
              <a:lnSpc>
                <a:spcPct val="150000"/>
              </a:lnSpc>
            </a:pPr>
            <a:r>
              <a:rPr lang="en-US" b="1" dirty="0"/>
              <a:t>HARMONIZATION OF REVENUE </a:t>
            </a:r>
          </a:p>
          <a:p>
            <a:pPr algn="just">
              <a:lnSpc>
                <a:spcPct val="150000"/>
              </a:lnSpc>
            </a:pPr>
            <a:r>
              <a:rPr lang="en-US" dirty="0"/>
              <a:t>Revenue Harmonization refers to the process of coordinating, standardizing and regulating the collection of revenue between different tiers of government – primarily the state and local governments, to avoid overlaps, conflicts or inefficiencies. </a:t>
            </a:r>
          </a:p>
          <a:p>
            <a:pPr algn="just">
              <a:lnSpc>
                <a:spcPct val="150000"/>
              </a:lnSpc>
            </a:pPr>
            <a:endParaRPr lang="en-US" dirty="0"/>
          </a:p>
          <a:p>
            <a:pPr algn="just">
              <a:lnSpc>
                <a:spcPct val="150000"/>
              </a:lnSpc>
            </a:pPr>
            <a:r>
              <a:rPr lang="en-US" dirty="0"/>
              <a:t>It ensures that taxes, levies and other sources of revenue are properly aligned with legal frameworks, economic policies and administrative capabilities.</a:t>
            </a:r>
          </a:p>
          <a:p>
            <a:pPr>
              <a:lnSpc>
                <a:spcPct val="150000"/>
              </a:lnSpc>
            </a:pPr>
            <a:endParaRPr lang="en-US" dirty="0"/>
          </a:p>
        </p:txBody>
      </p:sp>
      <p:pic>
        <p:nvPicPr>
          <p:cNvPr id="6" name="Picture 5">
            <a:extLst>
              <a:ext uri="{FF2B5EF4-FFF2-40B4-BE49-F238E27FC236}">
                <a16:creationId xmlns:a16="http://schemas.microsoft.com/office/drawing/2014/main" id="{738F08F2-FC48-4ED1-9EBD-4F7C1BED9DD2}"/>
              </a:ext>
            </a:extLst>
          </p:cNvPr>
          <p:cNvPicPr>
            <a:picLocks noChangeAspect="1"/>
          </p:cNvPicPr>
          <p:nvPr/>
        </p:nvPicPr>
        <p:blipFill>
          <a:blip r:embed="rId3"/>
          <a:stretch>
            <a:fillRect/>
          </a:stretch>
        </p:blipFill>
        <p:spPr>
          <a:xfrm>
            <a:off x="10280069" y="114913"/>
            <a:ext cx="1662546" cy="1221017"/>
          </a:xfrm>
          <a:prstGeom prst="rect">
            <a:avLst/>
          </a:prstGeom>
        </p:spPr>
      </p:pic>
      <p:sp>
        <p:nvSpPr>
          <p:cNvPr id="7" name="TextBox 6">
            <a:extLst>
              <a:ext uri="{FF2B5EF4-FFF2-40B4-BE49-F238E27FC236}">
                <a16:creationId xmlns:a16="http://schemas.microsoft.com/office/drawing/2014/main" id="{1344735C-8EC7-409B-9480-C65B8F05256C}"/>
              </a:ext>
            </a:extLst>
          </p:cNvPr>
          <p:cNvSpPr txBox="1"/>
          <p:nvPr/>
        </p:nvSpPr>
        <p:spPr>
          <a:xfrm>
            <a:off x="6096000" y="6296148"/>
            <a:ext cx="706582" cy="523220"/>
          </a:xfrm>
          <a:prstGeom prst="rect">
            <a:avLst/>
          </a:prstGeom>
          <a:noFill/>
        </p:spPr>
        <p:txBody>
          <a:bodyPr wrap="square" rtlCol="0">
            <a:spAutoFit/>
          </a:bodyPr>
          <a:lstStyle/>
          <a:p>
            <a:r>
              <a:rPr lang="en-US" sz="2800" b="1" dirty="0"/>
              <a:t>6</a:t>
            </a:r>
          </a:p>
        </p:txBody>
      </p:sp>
    </p:spTree>
    <p:extLst>
      <p:ext uri="{BB962C8B-B14F-4D97-AF65-F5344CB8AC3E}">
        <p14:creationId xmlns:p14="http://schemas.microsoft.com/office/powerpoint/2010/main" val="276945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F84D5-5D12-4211-A97F-41B91295D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825A21-A4CE-4CDB-90A5-0367E8730936}"/>
              </a:ext>
            </a:extLst>
          </p:cNvPr>
          <p:cNvSpPr txBox="1"/>
          <p:nvPr/>
        </p:nvSpPr>
        <p:spPr>
          <a:xfrm>
            <a:off x="885371" y="561852"/>
            <a:ext cx="9748216"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u="sng" dirty="0">
                <a:ln/>
                <a:solidFill>
                  <a:schemeClr val="accent3"/>
                </a:solidFill>
              </a:rPr>
              <a:t>KEY TAX PROVISIONS OF THE NTA 2025____</a:t>
            </a:r>
          </a:p>
        </p:txBody>
      </p:sp>
      <p:pic>
        <p:nvPicPr>
          <p:cNvPr id="6" name="Picture 5">
            <a:extLst>
              <a:ext uri="{FF2B5EF4-FFF2-40B4-BE49-F238E27FC236}">
                <a16:creationId xmlns:a16="http://schemas.microsoft.com/office/drawing/2014/main" id="{738F08F2-FC48-4ED1-9EBD-4F7C1BED9DD2}"/>
              </a:ext>
            </a:extLst>
          </p:cNvPr>
          <p:cNvPicPr>
            <a:picLocks noChangeAspect="1"/>
          </p:cNvPicPr>
          <p:nvPr/>
        </p:nvPicPr>
        <p:blipFill>
          <a:blip r:embed="rId3"/>
          <a:stretch>
            <a:fillRect/>
          </a:stretch>
        </p:blipFill>
        <p:spPr>
          <a:xfrm>
            <a:off x="10280069" y="114913"/>
            <a:ext cx="1662546" cy="1221017"/>
          </a:xfrm>
          <a:prstGeom prst="rect">
            <a:avLst/>
          </a:prstGeom>
        </p:spPr>
      </p:pic>
      <p:sp>
        <p:nvSpPr>
          <p:cNvPr id="7" name="TextBox 6">
            <a:extLst>
              <a:ext uri="{FF2B5EF4-FFF2-40B4-BE49-F238E27FC236}">
                <a16:creationId xmlns:a16="http://schemas.microsoft.com/office/drawing/2014/main" id="{1344735C-8EC7-409B-9480-C65B8F05256C}"/>
              </a:ext>
            </a:extLst>
          </p:cNvPr>
          <p:cNvSpPr txBox="1"/>
          <p:nvPr/>
        </p:nvSpPr>
        <p:spPr>
          <a:xfrm>
            <a:off x="6272977" y="6233564"/>
            <a:ext cx="706582" cy="523220"/>
          </a:xfrm>
          <a:prstGeom prst="rect">
            <a:avLst/>
          </a:prstGeom>
          <a:noFill/>
        </p:spPr>
        <p:txBody>
          <a:bodyPr wrap="square" rtlCol="0">
            <a:spAutoFit/>
          </a:bodyPr>
          <a:lstStyle/>
          <a:p>
            <a:r>
              <a:rPr lang="en-US" sz="2800" b="1" dirty="0"/>
              <a:t>7</a:t>
            </a:r>
          </a:p>
        </p:txBody>
      </p:sp>
      <p:pic>
        <p:nvPicPr>
          <p:cNvPr id="8" name="Picture 7">
            <a:extLst>
              <a:ext uri="{FF2B5EF4-FFF2-40B4-BE49-F238E27FC236}">
                <a16:creationId xmlns:a16="http://schemas.microsoft.com/office/drawing/2014/main" id="{77DC3D3D-12C2-4438-BA56-0F42C12B4DAD}"/>
              </a:ext>
            </a:extLst>
          </p:cNvPr>
          <p:cNvPicPr>
            <a:picLocks noChangeAspect="1"/>
          </p:cNvPicPr>
          <p:nvPr/>
        </p:nvPicPr>
        <p:blipFill>
          <a:blip r:embed="rId4"/>
          <a:stretch>
            <a:fillRect/>
          </a:stretch>
        </p:blipFill>
        <p:spPr>
          <a:xfrm>
            <a:off x="257842" y="1336509"/>
            <a:ext cx="11393380" cy="4795839"/>
          </a:xfrm>
          <a:prstGeom prst="rect">
            <a:avLst/>
          </a:prstGeom>
        </p:spPr>
      </p:pic>
      <p:sp>
        <p:nvSpPr>
          <p:cNvPr id="9" name="TextBox 8">
            <a:extLst>
              <a:ext uri="{FF2B5EF4-FFF2-40B4-BE49-F238E27FC236}">
                <a16:creationId xmlns:a16="http://schemas.microsoft.com/office/drawing/2014/main" id="{09D7E7AC-11A9-4593-81A5-C9FA9E955BD0}"/>
              </a:ext>
            </a:extLst>
          </p:cNvPr>
          <p:cNvSpPr txBox="1"/>
          <p:nvPr/>
        </p:nvSpPr>
        <p:spPr>
          <a:xfrm>
            <a:off x="840655" y="3422205"/>
            <a:ext cx="1858296" cy="2031325"/>
          </a:xfrm>
          <a:prstGeom prst="rect">
            <a:avLst/>
          </a:prstGeom>
          <a:noFill/>
        </p:spPr>
        <p:txBody>
          <a:bodyPr wrap="square" rtlCol="0">
            <a:spAutoFit/>
          </a:bodyPr>
          <a:lstStyle/>
          <a:p>
            <a:pPr algn="ctr"/>
            <a:r>
              <a:rPr lang="en-US" b="1" dirty="0"/>
              <a:t>Establishment of the Local Government Committee (LGRC) </a:t>
            </a:r>
          </a:p>
          <a:p>
            <a:pPr algn="ctr"/>
            <a:endParaRPr lang="en-US" b="1" dirty="0"/>
          </a:p>
          <a:p>
            <a:pPr algn="ctr"/>
            <a:r>
              <a:rPr lang="en-US" b="1" dirty="0"/>
              <a:t> Section 93</a:t>
            </a:r>
          </a:p>
        </p:txBody>
      </p:sp>
      <p:sp>
        <p:nvSpPr>
          <p:cNvPr id="10" name="TextBox 9">
            <a:extLst>
              <a:ext uri="{FF2B5EF4-FFF2-40B4-BE49-F238E27FC236}">
                <a16:creationId xmlns:a16="http://schemas.microsoft.com/office/drawing/2014/main" id="{FF82D4A0-A849-491C-B705-CDBB0F64A211}"/>
              </a:ext>
            </a:extLst>
          </p:cNvPr>
          <p:cNvSpPr txBox="1"/>
          <p:nvPr/>
        </p:nvSpPr>
        <p:spPr>
          <a:xfrm>
            <a:off x="3008668" y="2857265"/>
            <a:ext cx="1858296" cy="2031325"/>
          </a:xfrm>
          <a:prstGeom prst="rect">
            <a:avLst/>
          </a:prstGeom>
          <a:noFill/>
        </p:spPr>
        <p:txBody>
          <a:bodyPr wrap="square" rtlCol="0">
            <a:spAutoFit/>
          </a:bodyPr>
          <a:lstStyle/>
          <a:p>
            <a:pPr algn="ctr"/>
            <a:r>
              <a:rPr lang="en-US" b="1" dirty="0"/>
              <a:t>Creation of Joint State Revenue Committee (JSRC)</a:t>
            </a:r>
          </a:p>
          <a:p>
            <a:pPr algn="ctr"/>
            <a:endParaRPr lang="en-US" b="1" dirty="0"/>
          </a:p>
          <a:p>
            <a:pPr algn="ctr"/>
            <a:r>
              <a:rPr lang="en-US" b="1" dirty="0"/>
              <a:t>Section 92</a:t>
            </a:r>
          </a:p>
        </p:txBody>
      </p:sp>
      <p:sp>
        <p:nvSpPr>
          <p:cNvPr id="11" name="TextBox 10">
            <a:extLst>
              <a:ext uri="{FF2B5EF4-FFF2-40B4-BE49-F238E27FC236}">
                <a16:creationId xmlns:a16="http://schemas.microsoft.com/office/drawing/2014/main" id="{D9E5DA5C-9FE9-4F3B-AE4F-B72902F096EF}"/>
              </a:ext>
            </a:extLst>
          </p:cNvPr>
          <p:cNvSpPr txBox="1"/>
          <p:nvPr/>
        </p:nvSpPr>
        <p:spPr>
          <a:xfrm>
            <a:off x="4992074" y="2290476"/>
            <a:ext cx="1858296" cy="1754326"/>
          </a:xfrm>
          <a:prstGeom prst="rect">
            <a:avLst/>
          </a:prstGeom>
          <a:noFill/>
        </p:spPr>
        <p:txBody>
          <a:bodyPr wrap="square" rtlCol="0">
            <a:spAutoFit/>
          </a:bodyPr>
          <a:lstStyle/>
          <a:p>
            <a:pPr algn="ctr"/>
            <a:r>
              <a:rPr lang="en-US" b="1" dirty="0"/>
              <a:t>Harmonization of State and Local Government Revenue </a:t>
            </a:r>
          </a:p>
          <a:p>
            <a:pPr algn="ctr"/>
            <a:endParaRPr lang="en-US" b="1" dirty="0"/>
          </a:p>
        </p:txBody>
      </p:sp>
      <p:sp>
        <p:nvSpPr>
          <p:cNvPr id="12" name="TextBox 11">
            <a:extLst>
              <a:ext uri="{FF2B5EF4-FFF2-40B4-BE49-F238E27FC236}">
                <a16:creationId xmlns:a16="http://schemas.microsoft.com/office/drawing/2014/main" id="{EB34E4E3-3995-476B-8118-267A3A9408D5}"/>
              </a:ext>
            </a:extLst>
          </p:cNvPr>
          <p:cNvSpPr txBox="1"/>
          <p:nvPr/>
        </p:nvSpPr>
        <p:spPr>
          <a:xfrm>
            <a:off x="7237642" y="2483136"/>
            <a:ext cx="1858296" cy="2031325"/>
          </a:xfrm>
          <a:prstGeom prst="rect">
            <a:avLst/>
          </a:prstGeom>
          <a:noFill/>
        </p:spPr>
        <p:txBody>
          <a:bodyPr wrap="square" rtlCol="0">
            <a:spAutoFit/>
          </a:bodyPr>
          <a:lstStyle/>
          <a:p>
            <a:pPr algn="ctr"/>
            <a:r>
              <a:rPr lang="en-US" b="1" dirty="0"/>
              <a:t>Digitalization and Centralization of Tax Collection Processes </a:t>
            </a:r>
          </a:p>
          <a:p>
            <a:pPr algn="ctr"/>
            <a:endParaRPr lang="en-US" b="1" dirty="0"/>
          </a:p>
        </p:txBody>
      </p:sp>
      <p:sp>
        <p:nvSpPr>
          <p:cNvPr id="15" name="TextBox 14">
            <a:extLst>
              <a:ext uri="{FF2B5EF4-FFF2-40B4-BE49-F238E27FC236}">
                <a16:creationId xmlns:a16="http://schemas.microsoft.com/office/drawing/2014/main" id="{4E8CB706-8D05-443C-AF64-09018B456F7A}"/>
              </a:ext>
            </a:extLst>
          </p:cNvPr>
          <p:cNvSpPr txBox="1"/>
          <p:nvPr/>
        </p:nvSpPr>
        <p:spPr>
          <a:xfrm>
            <a:off x="9221048" y="3306138"/>
            <a:ext cx="1858296" cy="1477328"/>
          </a:xfrm>
          <a:prstGeom prst="rect">
            <a:avLst/>
          </a:prstGeom>
          <a:noFill/>
        </p:spPr>
        <p:txBody>
          <a:bodyPr wrap="square" rtlCol="0">
            <a:spAutoFit/>
          </a:bodyPr>
          <a:lstStyle/>
          <a:p>
            <a:pPr algn="ctr"/>
            <a:r>
              <a:rPr lang="en-US" b="1" dirty="0"/>
              <a:t>Reduction of Multiple Taxation and Illegal Levies </a:t>
            </a:r>
          </a:p>
          <a:p>
            <a:pPr algn="ctr"/>
            <a:endParaRPr lang="en-US" b="1" dirty="0"/>
          </a:p>
        </p:txBody>
      </p:sp>
    </p:spTree>
    <p:extLst>
      <p:ext uri="{BB962C8B-B14F-4D97-AF65-F5344CB8AC3E}">
        <p14:creationId xmlns:p14="http://schemas.microsoft.com/office/powerpoint/2010/main" val="357881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3D76B3-F3A4-4F4E-AC10-23B2AF43AD4C}"/>
              </a:ext>
            </a:extLst>
          </p:cNvPr>
          <p:cNvPicPr>
            <a:picLocks noChangeAspect="1"/>
          </p:cNvPicPr>
          <p:nvPr/>
        </p:nvPicPr>
        <p:blipFill>
          <a:blip r:embed="rId2"/>
          <a:stretch>
            <a:fillRect/>
          </a:stretch>
        </p:blipFill>
        <p:spPr>
          <a:xfrm>
            <a:off x="57150" y="2728685"/>
            <a:ext cx="12134850" cy="4274457"/>
          </a:xfrm>
          <a:prstGeom prst="rect">
            <a:avLst/>
          </a:prstGeom>
        </p:spPr>
      </p:pic>
      <p:sp>
        <p:nvSpPr>
          <p:cNvPr id="11" name="TextBox 10">
            <a:extLst>
              <a:ext uri="{FF2B5EF4-FFF2-40B4-BE49-F238E27FC236}">
                <a16:creationId xmlns:a16="http://schemas.microsoft.com/office/drawing/2014/main" id="{6B42F587-5B72-4A34-B27B-DEB27730C733}"/>
              </a:ext>
            </a:extLst>
          </p:cNvPr>
          <p:cNvSpPr txBox="1"/>
          <p:nvPr/>
        </p:nvSpPr>
        <p:spPr>
          <a:xfrm>
            <a:off x="4963884" y="3687184"/>
            <a:ext cx="3193143" cy="369332"/>
          </a:xfrm>
          <a:prstGeom prst="rect">
            <a:avLst/>
          </a:prstGeom>
          <a:noFill/>
        </p:spPr>
        <p:txBody>
          <a:bodyPr wrap="square" rtlCol="0">
            <a:spAutoFit/>
          </a:bodyPr>
          <a:lstStyle/>
          <a:p>
            <a:r>
              <a:rPr lang="en-US" b="1" dirty="0">
                <a:solidFill>
                  <a:schemeClr val="bg1"/>
                </a:solidFill>
              </a:rPr>
              <a:t>Digitalization of Tax Filing </a:t>
            </a:r>
          </a:p>
        </p:txBody>
      </p:sp>
      <p:sp>
        <p:nvSpPr>
          <p:cNvPr id="12" name="TextBox 11">
            <a:extLst>
              <a:ext uri="{FF2B5EF4-FFF2-40B4-BE49-F238E27FC236}">
                <a16:creationId xmlns:a16="http://schemas.microsoft.com/office/drawing/2014/main" id="{543C3DEC-672A-4AB9-9702-BD9ECC4BBD72}"/>
              </a:ext>
            </a:extLst>
          </p:cNvPr>
          <p:cNvSpPr txBox="1"/>
          <p:nvPr/>
        </p:nvSpPr>
        <p:spPr>
          <a:xfrm>
            <a:off x="6473370" y="4518181"/>
            <a:ext cx="1683657" cy="369332"/>
          </a:xfrm>
          <a:prstGeom prst="rect">
            <a:avLst/>
          </a:prstGeom>
          <a:noFill/>
        </p:spPr>
        <p:txBody>
          <a:bodyPr wrap="square" rtlCol="0">
            <a:spAutoFit/>
          </a:bodyPr>
          <a:lstStyle/>
          <a:p>
            <a:r>
              <a:rPr lang="en-US" b="1" dirty="0">
                <a:solidFill>
                  <a:schemeClr val="bg1"/>
                </a:solidFill>
              </a:rPr>
              <a:t>Tax Refund </a:t>
            </a:r>
          </a:p>
        </p:txBody>
      </p:sp>
      <p:sp>
        <p:nvSpPr>
          <p:cNvPr id="17" name="TextBox 16">
            <a:extLst>
              <a:ext uri="{FF2B5EF4-FFF2-40B4-BE49-F238E27FC236}">
                <a16:creationId xmlns:a16="http://schemas.microsoft.com/office/drawing/2014/main" id="{C2729EFF-634E-443A-A2AB-22346981872D}"/>
              </a:ext>
            </a:extLst>
          </p:cNvPr>
          <p:cNvSpPr txBox="1"/>
          <p:nvPr/>
        </p:nvSpPr>
        <p:spPr>
          <a:xfrm>
            <a:off x="7779352" y="6119336"/>
            <a:ext cx="3193143" cy="646331"/>
          </a:xfrm>
          <a:prstGeom prst="rect">
            <a:avLst/>
          </a:prstGeom>
          <a:noFill/>
        </p:spPr>
        <p:txBody>
          <a:bodyPr wrap="square" rtlCol="0">
            <a:spAutoFit/>
          </a:bodyPr>
          <a:lstStyle/>
          <a:p>
            <a:r>
              <a:rPr lang="en-US" b="1" dirty="0">
                <a:solidFill>
                  <a:schemeClr val="bg1"/>
                </a:solidFill>
              </a:rPr>
              <a:t>Stricter Penalties for </a:t>
            </a:r>
            <a:br>
              <a:rPr lang="en-US" b="1" dirty="0">
                <a:solidFill>
                  <a:schemeClr val="bg1"/>
                </a:solidFill>
              </a:rPr>
            </a:br>
            <a:r>
              <a:rPr lang="en-US" b="1" dirty="0">
                <a:solidFill>
                  <a:schemeClr val="bg1"/>
                </a:solidFill>
              </a:rPr>
              <a:t>Non Compliance </a:t>
            </a:r>
          </a:p>
        </p:txBody>
      </p:sp>
      <p:sp>
        <p:nvSpPr>
          <p:cNvPr id="3" name="TextBox 2">
            <a:extLst>
              <a:ext uri="{FF2B5EF4-FFF2-40B4-BE49-F238E27FC236}">
                <a16:creationId xmlns:a16="http://schemas.microsoft.com/office/drawing/2014/main" id="{F4825A21-A4CE-4CDB-90A5-0367E8730936}"/>
              </a:ext>
            </a:extLst>
          </p:cNvPr>
          <p:cNvSpPr txBox="1"/>
          <p:nvPr/>
        </p:nvSpPr>
        <p:spPr>
          <a:xfrm>
            <a:off x="1002890" y="173423"/>
            <a:ext cx="8701549"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chemeClr val="accent3"/>
                </a:solidFill>
              </a:rPr>
              <a:t>RELEVANT SECTIONS OF THE NTA 2025 AS IT </a:t>
            </a:r>
            <a:r>
              <a:rPr lang="en-US" sz="2400" b="1" u="sng" dirty="0">
                <a:ln/>
                <a:solidFill>
                  <a:schemeClr val="accent3"/>
                </a:solidFill>
              </a:rPr>
              <a:t>CONCERNS THE LOCAL GOVERNMENT_______________ </a:t>
            </a:r>
          </a:p>
        </p:txBody>
      </p:sp>
      <p:pic>
        <p:nvPicPr>
          <p:cNvPr id="14" name="Picture 13">
            <a:extLst>
              <a:ext uri="{FF2B5EF4-FFF2-40B4-BE49-F238E27FC236}">
                <a16:creationId xmlns:a16="http://schemas.microsoft.com/office/drawing/2014/main" id="{58720A47-1BA0-46AE-B0CC-DD87E9274E26}"/>
              </a:ext>
            </a:extLst>
          </p:cNvPr>
          <p:cNvPicPr>
            <a:picLocks noChangeAspect="1"/>
          </p:cNvPicPr>
          <p:nvPr/>
        </p:nvPicPr>
        <p:blipFill>
          <a:blip r:embed="rId3"/>
          <a:stretch>
            <a:fillRect/>
          </a:stretch>
        </p:blipFill>
        <p:spPr>
          <a:xfrm>
            <a:off x="10343101" y="92333"/>
            <a:ext cx="1662546" cy="1221017"/>
          </a:xfrm>
          <a:prstGeom prst="rect">
            <a:avLst/>
          </a:prstGeom>
        </p:spPr>
      </p:pic>
      <p:graphicFrame>
        <p:nvGraphicFramePr>
          <p:cNvPr id="2" name="Table 1">
            <a:extLst>
              <a:ext uri="{FF2B5EF4-FFF2-40B4-BE49-F238E27FC236}">
                <a16:creationId xmlns:a16="http://schemas.microsoft.com/office/drawing/2014/main" id="{41D4CE9E-8BD9-46ED-80C0-01E3D8CFCA73}"/>
              </a:ext>
            </a:extLst>
          </p:cNvPr>
          <p:cNvGraphicFramePr>
            <a:graphicFrameLocks noGrp="1"/>
          </p:cNvGraphicFramePr>
          <p:nvPr>
            <p:extLst>
              <p:ext uri="{D42A27DB-BD31-4B8C-83A1-F6EECF244321}">
                <p14:modId xmlns:p14="http://schemas.microsoft.com/office/powerpoint/2010/main" val="15695483"/>
              </p:ext>
            </p:extLst>
          </p:nvPr>
        </p:nvGraphicFramePr>
        <p:xfrm>
          <a:off x="186353" y="1106737"/>
          <a:ext cx="11346873" cy="5303520"/>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961504373"/>
                    </a:ext>
                  </a:extLst>
                </a:gridCol>
                <a:gridCol w="8437418">
                  <a:extLst>
                    <a:ext uri="{9D8B030D-6E8A-4147-A177-3AD203B41FA5}">
                      <a16:colId xmlns:a16="http://schemas.microsoft.com/office/drawing/2014/main" val="1259938628"/>
                    </a:ext>
                  </a:extLst>
                </a:gridCol>
              </a:tblGrid>
              <a:tr h="325194">
                <a:tc>
                  <a:txBody>
                    <a:bodyPr/>
                    <a:lstStyle/>
                    <a:p>
                      <a:r>
                        <a:rPr lang="en-US" dirty="0"/>
                        <a:t>Relevant Sections </a:t>
                      </a:r>
                    </a:p>
                  </a:txBody>
                  <a:tcPr/>
                </a:tc>
                <a:tc>
                  <a:txBody>
                    <a:bodyPr/>
                    <a:lstStyle/>
                    <a:p>
                      <a:endParaRPr lang="en-US" dirty="0"/>
                    </a:p>
                  </a:txBody>
                  <a:tcPr/>
                </a:tc>
                <a:extLst>
                  <a:ext uri="{0D108BD9-81ED-4DB2-BD59-A6C34878D82A}">
                    <a16:rowId xmlns:a16="http://schemas.microsoft.com/office/drawing/2014/main" val="1364106865"/>
                  </a:ext>
                </a:extLst>
              </a:tr>
              <a:tr h="325194">
                <a:tc>
                  <a:txBody>
                    <a:bodyPr/>
                    <a:lstStyle/>
                    <a:p>
                      <a:r>
                        <a:rPr lang="en-US" b="1" dirty="0"/>
                        <a:t>Section 5:</a:t>
                      </a:r>
                    </a:p>
                  </a:txBody>
                  <a:tcPr/>
                </a:tc>
                <a:tc>
                  <a:txBody>
                    <a:bodyPr/>
                    <a:lstStyle/>
                    <a:p>
                      <a:r>
                        <a:rPr lang="en-US" b="1" dirty="0"/>
                        <a:t>Registration: </a:t>
                      </a:r>
                      <a:r>
                        <a:rPr lang="en-US" b="0" dirty="0"/>
                        <a:t>Every MDA of the Federal, State or Local Government must register for tax and obtain a Tax ID</a:t>
                      </a:r>
                    </a:p>
                  </a:txBody>
                  <a:tcPr/>
                </a:tc>
                <a:extLst>
                  <a:ext uri="{0D108BD9-81ED-4DB2-BD59-A6C34878D82A}">
                    <a16:rowId xmlns:a16="http://schemas.microsoft.com/office/drawing/2014/main" val="3462341250"/>
                  </a:ext>
                </a:extLst>
              </a:tr>
              <a:tr h="325194">
                <a:tc>
                  <a:txBody>
                    <a:bodyPr/>
                    <a:lstStyle/>
                    <a:p>
                      <a:r>
                        <a:rPr lang="en-US" b="1" dirty="0"/>
                        <a:t>Section 31</a:t>
                      </a:r>
                    </a:p>
                  </a:txBody>
                  <a:tcPr/>
                </a:tc>
                <a:tc>
                  <a:txBody>
                    <a:bodyPr/>
                    <a:lstStyle/>
                    <a:p>
                      <a:r>
                        <a:rPr lang="en-US" b="1" dirty="0"/>
                        <a:t>Accountability: </a:t>
                      </a:r>
                      <a:r>
                        <a:rPr lang="en-US" dirty="0"/>
                        <a:t>This Section States that Books of account must be kept by all, including the Local Government </a:t>
                      </a:r>
                    </a:p>
                  </a:txBody>
                  <a:tcPr/>
                </a:tc>
                <a:extLst>
                  <a:ext uri="{0D108BD9-81ED-4DB2-BD59-A6C34878D82A}">
                    <a16:rowId xmlns:a16="http://schemas.microsoft.com/office/drawing/2014/main" val="1404189191"/>
                  </a:ext>
                </a:extLst>
              </a:tr>
              <a:tr h="325194">
                <a:tc>
                  <a:txBody>
                    <a:bodyPr/>
                    <a:lstStyle/>
                    <a:p>
                      <a:r>
                        <a:rPr lang="en-US" b="1" dirty="0"/>
                        <a:t>Section 48</a:t>
                      </a:r>
                    </a:p>
                  </a:txBody>
                  <a:tcPr/>
                </a:tc>
                <a:tc>
                  <a:txBody>
                    <a:bodyPr/>
                    <a:lstStyle/>
                    <a:p>
                      <a:r>
                        <a:rPr lang="en-US" dirty="0"/>
                        <a:t>Exchange of information and joint audit </a:t>
                      </a:r>
                    </a:p>
                  </a:txBody>
                  <a:tcPr/>
                </a:tc>
                <a:extLst>
                  <a:ext uri="{0D108BD9-81ED-4DB2-BD59-A6C34878D82A}">
                    <a16:rowId xmlns:a16="http://schemas.microsoft.com/office/drawing/2014/main" val="3872523065"/>
                  </a:ext>
                </a:extLst>
              </a:tr>
              <a:tr h="325194">
                <a:tc>
                  <a:txBody>
                    <a:bodyPr/>
                    <a:lstStyle/>
                    <a:p>
                      <a:r>
                        <a:rPr lang="en-US" b="1" dirty="0"/>
                        <a:t>Section 81</a:t>
                      </a:r>
                    </a:p>
                  </a:txBody>
                  <a:tcPr/>
                </a:tc>
                <a:tc>
                  <a:txBody>
                    <a:bodyPr/>
                    <a:lstStyle/>
                    <a:p>
                      <a:r>
                        <a:rPr lang="en-US" b="1" dirty="0"/>
                        <a:t>VAT and Revenue Sharing Formula:</a:t>
                      </a:r>
                    </a:p>
                    <a:p>
                      <a:r>
                        <a:rPr lang="en-US" b="0" dirty="0"/>
                        <a:t>Revised VAT distribution formula, allocating 35% to Local Government on the basis of distribution according to Equality, Population and Consumption </a:t>
                      </a:r>
                    </a:p>
                  </a:txBody>
                  <a:tcPr/>
                </a:tc>
                <a:extLst>
                  <a:ext uri="{0D108BD9-81ED-4DB2-BD59-A6C34878D82A}">
                    <a16:rowId xmlns:a16="http://schemas.microsoft.com/office/drawing/2014/main" val="1539731277"/>
                  </a:ext>
                </a:extLst>
              </a:tr>
              <a:tr h="325194">
                <a:tc>
                  <a:txBody>
                    <a:bodyPr/>
                    <a:lstStyle/>
                    <a:p>
                      <a:r>
                        <a:rPr lang="en-US" b="1" dirty="0"/>
                        <a:t>Section 94: </a:t>
                      </a:r>
                    </a:p>
                  </a:txBody>
                  <a:tcPr/>
                </a:tc>
                <a:tc>
                  <a:txBody>
                    <a:bodyPr/>
                    <a:lstStyle/>
                    <a:p>
                      <a:r>
                        <a:rPr lang="en-US" dirty="0"/>
                        <a:t>Establishes the Local Government Revenue Council which must be set up promptly </a:t>
                      </a:r>
                    </a:p>
                  </a:txBody>
                  <a:tcPr/>
                </a:tc>
                <a:extLst>
                  <a:ext uri="{0D108BD9-81ED-4DB2-BD59-A6C34878D82A}">
                    <a16:rowId xmlns:a16="http://schemas.microsoft.com/office/drawing/2014/main" val="2181543390"/>
                  </a:ext>
                </a:extLst>
              </a:tr>
              <a:tr h="325194">
                <a:tc>
                  <a:txBody>
                    <a:bodyPr/>
                    <a:lstStyle/>
                    <a:p>
                      <a:r>
                        <a:rPr lang="en-US" b="1" dirty="0"/>
                        <a:t>Section 95</a:t>
                      </a:r>
                    </a:p>
                  </a:txBody>
                  <a:tcPr/>
                </a:tc>
                <a:tc>
                  <a:txBody>
                    <a:bodyPr/>
                    <a:lstStyle/>
                    <a:p>
                      <a:r>
                        <a:rPr lang="en-US" dirty="0"/>
                        <a:t>Establishes a State Joint Revenue Committee for each State of the Federation </a:t>
                      </a:r>
                    </a:p>
                  </a:txBody>
                  <a:tcPr/>
                </a:tc>
                <a:extLst>
                  <a:ext uri="{0D108BD9-81ED-4DB2-BD59-A6C34878D82A}">
                    <a16:rowId xmlns:a16="http://schemas.microsoft.com/office/drawing/2014/main" val="1180298021"/>
                  </a:ext>
                </a:extLst>
              </a:tr>
              <a:tr h="325194">
                <a:tc>
                  <a:txBody>
                    <a:bodyPr/>
                    <a:lstStyle/>
                    <a:p>
                      <a:r>
                        <a:rPr lang="en-US" b="1" dirty="0"/>
                        <a:t>Chapter 1 &amp; 2</a:t>
                      </a:r>
                    </a:p>
                  </a:txBody>
                  <a:tcPr/>
                </a:tc>
                <a:tc>
                  <a:txBody>
                    <a:bodyPr/>
                    <a:lstStyle/>
                    <a:p>
                      <a:r>
                        <a:rPr lang="en-US" dirty="0"/>
                        <a:t>Local Governments as Taxable persons and part of tax system </a:t>
                      </a:r>
                    </a:p>
                  </a:txBody>
                  <a:tcPr/>
                </a:tc>
                <a:extLst>
                  <a:ext uri="{0D108BD9-81ED-4DB2-BD59-A6C34878D82A}">
                    <a16:rowId xmlns:a16="http://schemas.microsoft.com/office/drawing/2014/main" val="1094066136"/>
                  </a:ext>
                </a:extLst>
              </a:tr>
              <a:tr h="325194">
                <a:tc>
                  <a:txBody>
                    <a:bodyPr/>
                    <a:lstStyle/>
                    <a:p>
                      <a:r>
                        <a:rPr lang="en-US" b="1" dirty="0"/>
                        <a:t>Chapter 3</a:t>
                      </a:r>
                    </a:p>
                  </a:txBody>
                  <a:tcPr/>
                </a:tc>
                <a:tc>
                  <a:txBody>
                    <a:bodyPr/>
                    <a:lstStyle/>
                    <a:p>
                      <a:r>
                        <a:rPr lang="en-US" dirty="0"/>
                        <a:t>Jurisdiction of Tax Authority </a:t>
                      </a:r>
                    </a:p>
                  </a:txBody>
                  <a:tcPr/>
                </a:tc>
                <a:extLst>
                  <a:ext uri="{0D108BD9-81ED-4DB2-BD59-A6C34878D82A}">
                    <a16:rowId xmlns:a16="http://schemas.microsoft.com/office/drawing/2014/main" val="3050701355"/>
                  </a:ext>
                </a:extLst>
              </a:tr>
              <a:tr h="325194">
                <a:tc>
                  <a:txBody>
                    <a:bodyPr/>
                    <a:lstStyle/>
                    <a:p>
                      <a:r>
                        <a:rPr lang="en-US" b="1" dirty="0"/>
                        <a:t>Monitors Allocation</a:t>
                      </a:r>
                    </a:p>
                  </a:txBody>
                  <a:tcPr/>
                </a:tc>
                <a:tc>
                  <a:txBody>
                    <a:bodyPr/>
                    <a:lstStyle/>
                    <a:p>
                      <a:r>
                        <a:rPr lang="en-US" dirty="0"/>
                        <a:t>Keep track of VAT and other revenue sharing to ensure Local Government gets its proper share.</a:t>
                      </a:r>
                    </a:p>
                  </a:txBody>
                  <a:tcPr/>
                </a:tc>
                <a:extLst>
                  <a:ext uri="{0D108BD9-81ED-4DB2-BD59-A6C34878D82A}">
                    <a16:rowId xmlns:a16="http://schemas.microsoft.com/office/drawing/2014/main" val="3833252513"/>
                  </a:ext>
                </a:extLst>
              </a:tr>
            </a:tbl>
          </a:graphicData>
        </a:graphic>
      </p:graphicFrame>
      <p:sp>
        <p:nvSpPr>
          <p:cNvPr id="16" name="TextBox 15">
            <a:extLst>
              <a:ext uri="{FF2B5EF4-FFF2-40B4-BE49-F238E27FC236}">
                <a16:creationId xmlns:a16="http://schemas.microsoft.com/office/drawing/2014/main" id="{B6431C04-1E2D-429F-91F0-790010BA6135}"/>
              </a:ext>
            </a:extLst>
          </p:cNvPr>
          <p:cNvSpPr txBox="1"/>
          <p:nvPr/>
        </p:nvSpPr>
        <p:spPr>
          <a:xfrm>
            <a:off x="5766788" y="6565613"/>
            <a:ext cx="706582" cy="523220"/>
          </a:xfrm>
          <a:prstGeom prst="rect">
            <a:avLst/>
          </a:prstGeom>
          <a:noFill/>
        </p:spPr>
        <p:txBody>
          <a:bodyPr wrap="square" rtlCol="0">
            <a:spAutoFit/>
          </a:bodyPr>
          <a:lstStyle/>
          <a:p>
            <a:r>
              <a:rPr lang="en-US" sz="2800" b="1" dirty="0"/>
              <a:t>8</a:t>
            </a:r>
          </a:p>
        </p:txBody>
      </p:sp>
    </p:spTree>
    <p:extLst>
      <p:ext uri="{BB962C8B-B14F-4D97-AF65-F5344CB8AC3E}">
        <p14:creationId xmlns:p14="http://schemas.microsoft.com/office/powerpoint/2010/main" val="1836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ntents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and End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11938</TotalTime>
  <Words>2222</Words>
  <Application>Microsoft Office PowerPoint</Application>
  <PresentationFormat>Widescreen</PresentationFormat>
  <Paragraphs>280</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맑은 고딕</vt:lpstr>
      <vt:lpstr>Arial</vt:lpstr>
      <vt:lpstr>Arial Rounded MT Bold</vt:lpstr>
      <vt:lpstr>Arial Unicode MS</vt:lpstr>
      <vt:lpstr>Calibri</vt:lpstr>
      <vt:lpstr>Ink Free</vt:lpstr>
      <vt:lpstr>Wingdings</vt:lpstr>
      <vt:lpstr>Contents Slide Master</vt:lpstr>
      <vt:lpstr>Section Break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257</cp:revision>
  <cp:lastPrinted>2025-07-16T09:40:50Z</cp:lastPrinted>
  <dcterms:created xsi:type="dcterms:W3CDTF">2020-01-20T05:08:25Z</dcterms:created>
  <dcterms:modified xsi:type="dcterms:W3CDTF">2025-10-28T09:49:56Z</dcterms:modified>
</cp:coreProperties>
</file>